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5" r:id="rId1"/>
  </p:sldMasterIdLst>
  <p:notesMasterIdLst>
    <p:notesMasterId r:id="rId37"/>
  </p:notesMasterIdLst>
  <p:handoutMasterIdLst>
    <p:handoutMasterId r:id="rId38"/>
  </p:handoutMasterIdLst>
  <p:sldIdLst>
    <p:sldId id="316" r:id="rId2"/>
    <p:sldId id="320" r:id="rId3"/>
    <p:sldId id="305" r:id="rId4"/>
    <p:sldId id="306" r:id="rId5"/>
    <p:sldId id="307" r:id="rId6"/>
    <p:sldId id="308" r:id="rId7"/>
    <p:sldId id="300" r:id="rId8"/>
    <p:sldId id="301" r:id="rId9"/>
    <p:sldId id="317" r:id="rId10"/>
    <p:sldId id="309" r:id="rId11"/>
    <p:sldId id="311" r:id="rId12"/>
    <p:sldId id="310" r:id="rId13"/>
    <p:sldId id="302" r:id="rId14"/>
    <p:sldId id="318" r:id="rId15"/>
    <p:sldId id="264" r:id="rId16"/>
    <p:sldId id="299" r:id="rId17"/>
    <p:sldId id="315" r:id="rId18"/>
    <p:sldId id="266" r:id="rId19"/>
    <p:sldId id="267" r:id="rId20"/>
    <p:sldId id="268" r:id="rId21"/>
    <p:sldId id="269" r:id="rId22"/>
    <p:sldId id="270" r:id="rId23"/>
    <p:sldId id="271" r:id="rId24"/>
    <p:sldId id="272" r:id="rId25"/>
    <p:sldId id="274" r:id="rId26"/>
    <p:sldId id="275" r:id="rId27"/>
    <p:sldId id="277" r:id="rId28"/>
    <p:sldId id="278" r:id="rId29"/>
    <p:sldId id="279" r:id="rId30"/>
    <p:sldId id="280" r:id="rId31"/>
    <p:sldId id="281" r:id="rId32"/>
    <p:sldId id="282" r:id="rId33"/>
    <p:sldId id="284" r:id="rId34"/>
    <p:sldId id="314" r:id="rId35"/>
    <p:sldId id="319" r:id="rId36"/>
  </p:sldIdLst>
  <p:sldSz cx="9144000" cy="6858000" type="screen4x3"/>
  <p:notesSz cx="6881813" cy="9296400"/>
  <p:embeddedFontLst>
    <p:embeddedFont>
      <p:font typeface="Cambria Math" panose="02040503050406030204" pitchFamily="18" charset="0"/>
      <p:regular r:id="rId39"/>
    </p:embeddedFont>
    <p:embeddedFont>
      <p:font typeface="Open Sans" panose="020B0604020202020204" charset="0"/>
      <p:regular r:id="rId40"/>
      <p:bold r:id="rId41"/>
      <p:italic r:id="rId42"/>
      <p:boldItalic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E800C-FDEF-43D3-B427-D2B24079CC0C}">
          <p14:sldIdLst>
            <p14:sldId id="316"/>
            <p14:sldId id="320"/>
            <p14:sldId id="305"/>
            <p14:sldId id="306"/>
            <p14:sldId id="307"/>
            <p14:sldId id="308"/>
            <p14:sldId id="300"/>
            <p14:sldId id="301"/>
            <p14:sldId id="317"/>
            <p14:sldId id="309"/>
            <p14:sldId id="311"/>
            <p14:sldId id="310"/>
            <p14:sldId id="302"/>
            <p14:sldId id="318"/>
            <p14:sldId id="264"/>
            <p14:sldId id="299"/>
            <p14:sldId id="315"/>
            <p14:sldId id="266"/>
            <p14:sldId id="267"/>
            <p14:sldId id="268"/>
            <p14:sldId id="269"/>
            <p14:sldId id="270"/>
            <p14:sldId id="271"/>
            <p14:sldId id="272"/>
            <p14:sldId id="274"/>
            <p14:sldId id="275"/>
            <p14:sldId id="277"/>
            <p14:sldId id="278"/>
            <p14:sldId id="279"/>
            <p14:sldId id="280"/>
            <p14:sldId id="281"/>
            <p14:sldId id="282"/>
            <p14:sldId id="284"/>
            <p14:sldId id="314"/>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FFFFFF"/>
    <a:srgbClr val="000000"/>
    <a:srgbClr val="0D0163"/>
    <a:srgbClr val="1923F3"/>
    <a:srgbClr val="9A0000"/>
    <a:srgbClr val="5B7CC6"/>
    <a:srgbClr val="141DD2"/>
    <a:srgbClr val="3728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6421" autoAdjust="0"/>
  </p:normalViewPr>
  <p:slideViewPr>
    <p:cSldViewPr>
      <p:cViewPr varScale="1">
        <p:scale>
          <a:sx n="68" d="100"/>
          <a:sy n="68" d="100"/>
        </p:scale>
        <p:origin x="1248" y="20"/>
      </p:cViewPr>
      <p:guideLst>
        <p:guide orient="horz" pos="2160"/>
        <p:guide pos="2880"/>
      </p:guideLst>
    </p:cSldViewPr>
  </p:slideViewPr>
  <p:outlineViewPr>
    <p:cViewPr>
      <p:scale>
        <a:sx n="33" d="100"/>
        <a:sy n="33" d="100"/>
      </p:scale>
      <p:origin x="0" y="16398"/>
    </p:cViewPr>
  </p:outlineViewPr>
  <p:notesTextViewPr>
    <p:cViewPr>
      <p:scale>
        <a:sx n="100" d="100"/>
        <a:sy n="100" d="100"/>
      </p:scale>
      <p:origin x="0" y="0"/>
    </p:cViewPr>
  </p:notesTextViewPr>
  <p:sorterViewPr>
    <p:cViewPr>
      <p:scale>
        <a:sx n="132" d="100"/>
        <a:sy n="132" d="100"/>
      </p:scale>
      <p:origin x="0" y="14850"/>
    </p:cViewPr>
  </p:sorterViewPr>
  <p:notesViewPr>
    <p:cSldViewPr>
      <p:cViewPr varScale="1">
        <p:scale>
          <a:sx n="87" d="100"/>
          <a:sy n="87" d="100"/>
        </p:scale>
        <p:origin x="3834"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2742" cy="465138"/>
          </a:xfrm>
          <a:prstGeom prst="rect">
            <a:avLst/>
          </a:prstGeom>
        </p:spPr>
        <p:txBody>
          <a:bodyPr vert="horz" lIns="91440" tIns="45720" rIns="91440" bIns="45720" rtlCol="0"/>
          <a:lstStyle>
            <a:lvl1pPr algn="l">
              <a:defRPr sz="1200"/>
            </a:lvl1pPr>
          </a:lstStyle>
          <a:p>
            <a:endParaRPr lang="en-US" dirty="0">
              <a:latin typeface="Open Sans" panose="020B0606030504020204" pitchFamily="34" charset="0"/>
            </a:endParaRPr>
          </a:p>
        </p:txBody>
      </p:sp>
      <p:sp>
        <p:nvSpPr>
          <p:cNvPr id="3" name="Date Placeholder 2"/>
          <p:cNvSpPr>
            <a:spLocks noGrp="1"/>
          </p:cNvSpPr>
          <p:nvPr>
            <p:ph type="dt" sz="quarter" idx="1"/>
          </p:nvPr>
        </p:nvSpPr>
        <p:spPr>
          <a:xfrm>
            <a:off x="3897513" y="0"/>
            <a:ext cx="2982742" cy="465138"/>
          </a:xfrm>
          <a:prstGeom prst="rect">
            <a:avLst/>
          </a:prstGeom>
        </p:spPr>
        <p:txBody>
          <a:bodyPr vert="horz" lIns="91440" tIns="45720" rIns="91440" bIns="45720" rtlCol="0"/>
          <a:lstStyle>
            <a:lvl1pPr algn="r">
              <a:defRPr sz="1200"/>
            </a:lvl1pPr>
          </a:lstStyle>
          <a:p>
            <a:fld id="{6E4F01DC-8B21-4069-A6DE-2C94F09390F4}" type="datetimeFigureOut">
              <a:rPr lang="en-US" smtClean="0">
                <a:latin typeface="Open Sans" panose="020B0606030504020204" pitchFamily="34" charset="0"/>
              </a:rPr>
              <a:pPr/>
              <a:t>4/18/2017</a:t>
            </a:fld>
            <a:endParaRPr lang="en-US" dirty="0">
              <a:latin typeface="Open Sans" panose="020B0606030504020204" pitchFamily="34" charset="0"/>
            </a:endParaRPr>
          </a:p>
        </p:txBody>
      </p:sp>
      <p:sp>
        <p:nvSpPr>
          <p:cNvPr id="4" name="Footer Placeholder 3"/>
          <p:cNvSpPr>
            <a:spLocks noGrp="1"/>
          </p:cNvSpPr>
          <p:nvPr>
            <p:ph type="ftr" sz="quarter" idx="2"/>
          </p:nvPr>
        </p:nvSpPr>
        <p:spPr>
          <a:xfrm>
            <a:off x="1" y="8829675"/>
            <a:ext cx="2982742" cy="465138"/>
          </a:xfrm>
          <a:prstGeom prst="rect">
            <a:avLst/>
          </a:prstGeom>
        </p:spPr>
        <p:txBody>
          <a:bodyPr vert="horz" lIns="91440" tIns="45720" rIns="91440" bIns="45720" rtlCol="0" anchor="b"/>
          <a:lstStyle>
            <a:lvl1pPr algn="l">
              <a:defRPr sz="1200"/>
            </a:lvl1pPr>
          </a:lstStyle>
          <a:p>
            <a:endParaRPr lang="en-US" dirty="0">
              <a:latin typeface="Open Sans" panose="020B0606030504020204" pitchFamily="34" charset="0"/>
            </a:endParaRPr>
          </a:p>
        </p:txBody>
      </p:sp>
      <p:sp>
        <p:nvSpPr>
          <p:cNvPr id="5" name="Slide Number Placeholder 4"/>
          <p:cNvSpPr>
            <a:spLocks noGrp="1"/>
          </p:cNvSpPr>
          <p:nvPr>
            <p:ph type="sldNum" sz="quarter" idx="3"/>
          </p:nvPr>
        </p:nvSpPr>
        <p:spPr>
          <a:xfrm>
            <a:off x="3897513" y="8829675"/>
            <a:ext cx="2982742" cy="465138"/>
          </a:xfrm>
          <a:prstGeom prst="rect">
            <a:avLst/>
          </a:prstGeom>
        </p:spPr>
        <p:txBody>
          <a:bodyPr vert="horz" lIns="91440" tIns="45720" rIns="91440" bIns="45720" rtlCol="0" anchor="b"/>
          <a:lstStyle>
            <a:lvl1pPr algn="r">
              <a:defRPr sz="1200"/>
            </a:lvl1pPr>
          </a:lstStyle>
          <a:p>
            <a:fld id="{88AE5C26-C777-41D0-827F-5A3C59476849}" type="slidenum">
              <a:rPr lang="en-US" smtClean="0">
                <a:latin typeface="Open Sans" panose="020B0606030504020204" pitchFamily="34" charset="0"/>
              </a:rPr>
              <a:pPr/>
              <a:t>‹#›</a:t>
            </a:fld>
            <a:endParaRPr lang="en-US" dirty="0">
              <a:latin typeface="Open Sans" panose="020B0606030504020204" pitchFamily="34" charset="0"/>
            </a:endParaRPr>
          </a:p>
        </p:txBody>
      </p:sp>
    </p:spTree>
    <p:extLst>
      <p:ext uri="{BB962C8B-B14F-4D97-AF65-F5344CB8AC3E}">
        <p14:creationId xmlns:p14="http://schemas.microsoft.com/office/powerpoint/2010/main" val="2595830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3177" tIns="46589" rIns="93177" bIns="46589" rtlCol="0"/>
          <a:lstStyle>
            <a:lvl1pPr algn="l">
              <a:defRPr sz="1200">
                <a:latin typeface="Open Sans" panose="020B0606030504020204" pitchFamily="34" charset="0"/>
              </a:defRPr>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3177" tIns="46589" rIns="93177" bIns="46589" rtlCol="0"/>
          <a:lstStyle>
            <a:lvl1pPr algn="r">
              <a:defRPr sz="1200">
                <a:latin typeface="Open Sans" panose="020B0606030504020204" pitchFamily="34" charset="0"/>
              </a:defRPr>
            </a:lvl1pPr>
          </a:lstStyle>
          <a:p>
            <a:fld id="{A483A41A-98F1-4006-9F6E-CF0A045667E8}" type="datetimeFigureOut">
              <a:rPr lang="en-US" smtClean="0"/>
              <a:pPr/>
              <a:t>4/18/2017</a:t>
            </a:fld>
            <a:endParaRPr lang="en-US" dirty="0"/>
          </a:p>
        </p:txBody>
      </p:sp>
      <p:sp>
        <p:nvSpPr>
          <p:cNvPr id="4" name="Slide Image Placeholder 3"/>
          <p:cNvSpPr>
            <a:spLocks noGrp="1" noRot="1" noChangeAspect="1"/>
          </p:cNvSpPr>
          <p:nvPr>
            <p:ph type="sldImg" idx="2"/>
          </p:nvPr>
        </p:nvSpPr>
        <p:spPr>
          <a:xfrm>
            <a:off x="1117600" y="696913"/>
            <a:ext cx="4646613"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3177" tIns="46589" rIns="93177" bIns="46589" rtlCol="0" anchor="b"/>
          <a:lstStyle>
            <a:lvl1pPr algn="l">
              <a:defRPr sz="1200">
                <a:latin typeface="Open Sans" panose="020B0606030504020204" pitchFamily="34" charset="0"/>
              </a:defRPr>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3177" tIns="46589" rIns="93177" bIns="46589" rtlCol="0" anchor="b"/>
          <a:lstStyle>
            <a:lvl1pPr algn="r">
              <a:defRPr sz="1200">
                <a:latin typeface="Open Sans" panose="020B0606030504020204" pitchFamily="34" charset="0"/>
              </a:defRPr>
            </a:lvl1pPr>
          </a:lstStyle>
          <a:p>
            <a:fld id="{08E3BB6A-C8C6-4CE1-B31D-D41FC741C6B0}" type="slidenum">
              <a:rPr lang="en-US" smtClean="0"/>
              <a:pPr/>
              <a:t>‹#›</a:t>
            </a:fld>
            <a:endParaRPr lang="en-US" dirty="0"/>
          </a:p>
        </p:txBody>
      </p:sp>
    </p:spTree>
    <p:extLst>
      <p:ext uri="{BB962C8B-B14F-4D97-AF65-F5344CB8AC3E}">
        <p14:creationId xmlns:p14="http://schemas.microsoft.com/office/powerpoint/2010/main" val="4062646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mn-ea"/>
        <a:cs typeface="+mn-cs"/>
      </a:defRPr>
    </a:lvl1pPr>
    <a:lvl2pPr marL="457200" algn="l" defTabSz="914400" rtl="0" eaLnBrk="1" latinLnBrk="0" hangingPunct="1">
      <a:defRPr sz="1200" kern="1200">
        <a:solidFill>
          <a:schemeClr val="tx1"/>
        </a:solidFill>
        <a:latin typeface="Open Sans" panose="020B0606030504020204" pitchFamily="34" charset="0"/>
        <a:ea typeface="+mn-ea"/>
        <a:cs typeface="+mn-cs"/>
      </a:defRPr>
    </a:lvl2pPr>
    <a:lvl3pPr marL="914400" algn="l" defTabSz="914400" rtl="0" eaLnBrk="1" latinLnBrk="0" hangingPunct="1">
      <a:defRPr sz="1200" kern="1200">
        <a:solidFill>
          <a:schemeClr val="tx1"/>
        </a:solidFill>
        <a:latin typeface="Open Sans" panose="020B0606030504020204" pitchFamily="34" charset="0"/>
        <a:ea typeface="+mn-ea"/>
        <a:cs typeface="+mn-cs"/>
      </a:defRPr>
    </a:lvl3pPr>
    <a:lvl4pPr marL="1371600" algn="l" defTabSz="914400" rtl="0" eaLnBrk="1" latinLnBrk="0" hangingPunct="1">
      <a:defRPr sz="1200" kern="1200">
        <a:solidFill>
          <a:schemeClr val="tx1"/>
        </a:solidFill>
        <a:latin typeface="Open Sans" panose="020B0606030504020204" pitchFamily="34" charset="0"/>
        <a:ea typeface="+mn-ea"/>
        <a:cs typeface="+mn-cs"/>
      </a:defRPr>
    </a:lvl4pPr>
    <a:lvl5pPr marL="1828800" algn="l" defTabSz="914400" rtl="0" eaLnBrk="1" latinLnBrk="0" hangingPunct="1">
      <a:defRPr sz="120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redcavazza.net/2008/06/09/social-media-landscap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12</a:t>
            </a:fld>
            <a:endParaRPr lang="en-US" dirty="0"/>
          </a:p>
        </p:txBody>
      </p:sp>
    </p:spTree>
    <p:extLst>
      <p:ext uri="{BB962C8B-B14F-4D97-AF65-F5344CB8AC3E}">
        <p14:creationId xmlns:p14="http://schemas.microsoft.com/office/powerpoint/2010/main" val="417724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Image Source: </a:t>
            </a:r>
            <a:r>
              <a:rPr lang="en-US" dirty="0">
                <a:hlinkClick r:id="rId3"/>
              </a:rPr>
              <a:t>http://www.fredcavazza.net/2008/06/09/social-media-landscape/</a:t>
            </a:r>
            <a:endParaRPr lang="en-US" dirty="0"/>
          </a:p>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20</a:t>
            </a:fld>
            <a:endParaRPr lang="en-US" dirty="0"/>
          </a:p>
        </p:txBody>
      </p:sp>
    </p:spTree>
    <p:extLst>
      <p:ext uri="{BB962C8B-B14F-4D97-AF65-F5344CB8AC3E}">
        <p14:creationId xmlns:p14="http://schemas.microsoft.com/office/powerpoint/2010/main" val="110245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8E3BB6A-C8C6-4CE1-B31D-D41FC741C6B0}" type="slidenum">
              <a:rPr lang="en-US" smtClean="0"/>
              <a:pPr/>
              <a:t>32</a:t>
            </a:fld>
            <a:endParaRPr lang="en-US" dirty="0"/>
          </a:p>
        </p:txBody>
      </p:sp>
    </p:spTree>
    <p:extLst>
      <p:ext uri="{BB962C8B-B14F-4D97-AF65-F5344CB8AC3E}">
        <p14:creationId xmlns:p14="http://schemas.microsoft.com/office/powerpoint/2010/main" val="3953434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Main Title Slide">
    <p:bg>
      <p:bgPr>
        <a:solidFill>
          <a:schemeClr val="bg1"/>
        </a:solid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0" y="3048000"/>
            <a:ext cx="9144000" cy="1143000"/>
          </a:xfrm>
          <a:prstGeom prst="rect">
            <a:avLst/>
          </a:prstGeom>
        </p:spPr>
        <p:style>
          <a:lnRef idx="1">
            <a:schemeClr val="accent6"/>
          </a:lnRef>
          <a:fillRef idx="3">
            <a:schemeClr val="accent6"/>
          </a:fillRef>
          <a:effectRef idx="2">
            <a:schemeClr val="accent6"/>
          </a:effectRef>
          <a:fontRef idx="none"/>
        </p:style>
        <p:txBody>
          <a:bodyPr/>
          <a:lstStyle>
            <a:lvl1pPr>
              <a:defRPr sz="4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25" name="Text Placeholder 24"/>
          <p:cNvSpPr>
            <a:spLocks noGrp="1"/>
          </p:cNvSpPr>
          <p:nvPr>
            <p:ph type="body" sz="quarter" idx="11" hasCustomPrompt="1"/>
          </p:nvPr>
        </p:nvSpPr>
        <p:spPr>
          <a:xfrm>
            <a:off x="1524000" y="990600"/>
            <a:ext cx="6096000" cy="914400"/>
          </a:xfrm>
          <a:prstGeom prst="rect">
            <a:avLst/>
          </a:prstGeom>
        </p:spPr>
        <p:txBody>
          <a:bodyPr/>
          <a:lstStyle>
            <a:lvl1pPr algn="ctr">
              <a:buNone/>
              <a:defRPr>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Social Media Mining</a:t>
            </a:r>
          </a:p>
        </p:txBody>
      </p:sp>
      <p:sp>
        <p:nvSpPr>
          <p:cNvPr id="28" name="Text Placeholder 27"/>
          <p:cNvSpPr>
            <a:spLocks noGrp="1"/>
          </p:cNvSpPr>
          <p:nvPr>
            <p:ph type="body" sz="quarter" idx="12"/>
          </p:nvPr>
        </p:nvSpPr>
        <p:spPr>
          <a:xfrm>
            <a:off x="1905000" y="4495800"/>
            <a:ext cx="5486400" cy="1676400"/>
          </a:xfrm>
          <a:prstGeom prst="rect">
            <a:avLst/>
          </a:prstGeom>
        </p:spPr>
        <p:txBody>
          <a:bodyPr/>
          <a:lstStyle>
            <a:lvl1pPr algn="ctr">
              <a:buNone/>
              <a:defRPr sz="14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algn="ctr">
              <a:buNone/>
              <a:defRPr sz="1400">
                <a:latin typeface="Open Sans" panose="020B0606030504020204" pitchFamily="34" charset="0"/>
                <a:ea typeface="Open Sans" panose="020B0606030504020204" pitchFamily="34" charset="0"/>
                <a:cs typeface="Open Sans" panose="020B0606030504020204" pitchFamily="34" charset="0"/>
              </a:defRPr>
            </a:lvl2pPr>
            <a:lvl3pPr algn="ctr">
              <a:buNone/>
              <a:defRPr sz="1400">
                <a:latin typeface="Open Sans" panose="020B0606030504020204" pitchFamily="34" charset="0"/>
                <a:ea typeface="Open Sans" panose="020B0606030504020204" pitchFamily="34" charset="0"/>
                <a:cs typeface="Open Sans" panose="020B0606030504020204" pitchFamily="34" charset="0"/>
              </a:defRPr>
            </a:lvl3pPr>
            <a:lvl4pPr algn="ctr">
              <a:buNone/>
              <a:defRPr sz="1400">
                <a:latin typeface="Open Sans" panose="020B0606030504020204" pitchFamily="34" charset="0"/>
                <a:ea typeface="Open Sans" panose="020B0606030504020204" pitchFamily="34" charset="0"/>
                <a:cs typeface="Open Sans" panose="020B0606030504020204" pitchFamily="34" charset="0"/>
              </a:defRPr>
            </a:lvl4pPr>
            <a:lvl5pPr algn="ctr">
              <a:buNone/>
              <a:defRPr sz="14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Questions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Content Placeholder 2"/>
          <p:cNvSpPr>
            <a:spLocks noGrp="1"/>
          </p:cNvSpPr>
          <p:nvPr>
            <p:ph idx="17" hasCustomPrompt="1"/>
          </p:nvPr>
        </p:nvSpPr>
        <p:spPr>
          <a:xfrm>
            <a:off x="1981200" y="3886200"/>
            <a:ext cx="6858000" cy="2438400"/>
          </a:xfrm>
          <a:prstGeom prst="rect">
            <a:avLst/>
          </a:prstGeom>
          <a:noFill/>
          <a:ln>
            <a:noFill/>
          </a:ln>
        </p:spPr>
        <p:style>
          <a:lnRef idx="2">
            <a:schemeClr val="accent6"/>
          </a:lnRef>
          <a:fillRef idx="1">
            <a:schemeClr val="lt1"/>
          </a:fillRef>
          <a:effectRef idx="0">
            <a:schemeClr val="accent6"/>
          </a:effectRef>
          <a:fontRef idx="none"/>
        </p:style>
        <p:txBody>
          <a:bodyPr anchor="ctr" anchorCtr="0">
            <a:normAutofit/>
          </a:bodyPr>
          <a:lstStyle>
            <a:lvl1pPr algn="l">
              <a:buFont typeface="Arial" pitchFamily="34" charset="0"/>
              <a:buChar char="•"/>
              <a:defRPr sz="3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lgn="l">
              <a:defRPr sz="2000">
                <a:latin typeface="Open Sans" panose="020B0606030504020204" pitchFamily="34" charset="0"/>
                <a:ea typeface="Open Sans" panose="020B0606030504020204" pitchFamily="34" charset="0"/>
                <a:cs typeface="Open Sans" panose="020B0606030504020204" pitchFamily="34" charset="0"/>
              </a:defRPr>
            </a:lvl2pPr>
            <a:lvl3pPr algn="l">
              <a:defRPr sz="1800">
                <a:latin typeface="Open Sans" panose="020B0606030504020204" pitchFamily="34" charset="0"/>
                <a:ea typeface="Open Sans" panose="020B0606030504020204" pitchFamily="34" charset="0"/>
                <a:cs typeface="Open Sans" panose="020B0606030504020204" pitchFamily="34" charset="0"/>
              </a:defRPr>
            </a:lvl3pPr>
            <a:lvl4pPr algn="ctr">
              <a:defRPr/>
            </a:lvl4pPr>
            <a:lvl5pPr algn="ctr">
              <a:defRPr/>
            </a:lvl5pPr>
          </a:lstStyle>
          <a:p>
            <a:pPr lvl="0"/>
            <a:r>
              <a:rPr lang="en-US" dirty="0"/>
              <a:t>Click to edit subtitle</a:t>
            </a:r>
          </a:p>
          <a:p>
            <a:pPr lvl="1"/>
            <a:endParaRPr lang="en-US" dirty="0"/>
          </a:p>
          <a:p>
            <a:pPr lvl="2"/>
            <a:endParaRPr lang="en-US" dirty="0"/>
          </a:p>
        </p:txBody>
      </p:sp>
      <p:cxnSp>
        <p:nvCxnSpPr>
          <p:cNvPr id="6" name="Straight Connector 5"/>
          <p:cNvCxnSpPr/>
          <p:nvPr/>
        </p:nvCxnSpPr>
        <p:spPr>
          <a:xfrm>
            <a:off x="0" y="838200"/>
            <a:ext cx="9144000" cy="0"/>
          </a:xfrm>
          <a:prstGeom prst="line">
            <a:avLst/>
          </a:prstGeom>
          <a:ln>
            <a:solidFill>
              <a:srgbClr val="C00000"/>
            </a:solidFill>
          </a:ln>
        </p:spPr>
        <p:style>
          <a:lnRef idx="3">
            <a:schemeClr val="accent6"/>
          </a:lnRef>
          <a:fillRef idx="0">
            <a:schemeClr val="accent6"/>
          </a:fillRef>
          <a:effectRef idx="2">
            <a:schemeClr val="accent6"/>
          </a:effectRef>
          <a:fontRef idx="minor">
            <a:schemeClr val="tx1"/>
          </a:fontRef>
        </p:style>
      </p:cxnSp>
      <p:sp>
        <p:nvSpPr>
          <p:cNvPr id="7" name="Title 1"/>
          <p:cNvSpPr>
            <a:spLocks noGrp="1"/>
          </p:cNvSpPr>
          <p:nvPr>
            <p:ph type="title"/>
          </p:nvPr>
        </p:nvSpPr>
        <p:spPr>
          <a:xfrm>
            <a:off x="381000" y="934720"/>
            <a:ext cx="8458200" cy="2895600"/>
          </a:xfrm>
          <a:prstGeom prst="rect">
            <a:avLst/>
          </a:prstGeom>
          <a:solidFill>
            <a:schemeClr val="bg1"/>
          </a:solidFill>
          <a:ln>
            <a:solidFill>
              <a:schemeClr val="bg1">
                <a:lumMod val="85000"/>
              </a:schemeClr>
            </a:solidFill>
          </a:ln>
        </p:spPr>
        <p:style>
          <a:lnRef idx="2">
            <a:schemeClr val="accent2"/>
          </a:lnRef>
          <a:fillRef idx="1">
            <a:schemeClr val="lt1"/>
          </a:fillRef>
          <a:effectRef idx="0">
            <a:schemeClr val="accent2"/>
          </a:effectRef>
          <a:fontRef idx="none"/>
        </p:style>
        <p:txBody>
          <a:bodyPr anchor="ctr" anchorCtr="0">
            <a:norm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342900" lvl="0" indent="-342900" algn="ctr" defTabSz="914400" rtl="0" eaLnBrk="1" latinLnBrk="0" hangingPunct="1">
              <a:spcBef>
                <a:spcPct val="20000"/>
              </a:spcBef>
              <a:buFont typeface="Arial" pitchFamily="34" charset="0"/>
              <a:buNone/>
            </a:pPr>
            <a:r>
              <a:rPr lang="en-US" dirty="0"/>
              <a:t>Click to edit Master title style</a:t>
            </a:r>
          </a:p>
        </p:txBody>
      </p:sp>
      <p:sp>
        <p:nvSpPr>
          <p:cNvPr id="8" name="Rectangle 7"/>
          <p:cNvSpPr/>
          <p:nvPr/>
        </p:nvSpPr>
        <p:spPr>
          <a:xfrm>
            <a:off x="0" y="533400"/>
            <a:ext cx="9144000" cy="381000"/>
          </a:xfrm>
          <a:prstGeom prst="rect">
            <a:avLst/>
          </a:prstGeom>
          <a:solidFill>
            <a:schemeClr val="bg1"/>
          </a:solidFill>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a:gradFill>
            <a:gsLst>
              <a:gs pos="0">
                <a:schemeClr val="accent6">
                  <a:shade val="51000"/>
                  <a:satMod val="130000"/>
                  <a:alpha val="60000"/>
                </a:schemeClr>
              </a:gs>
              <a:gs pos="80000">
                <a:schemeClr val="accent6">
                  <a:shade val="93000"/>
                  <a:satMod val="130000"/>
                </a:schemeClr>
              </a:gs>
              <a:gs pos="100000">
                <a:schemeClr val="accent6">
                  <a:shade val="94000"/>
                  <a:satMod val="135000"/>
                </a:schemeClr>
              </a:gs>
            </a:gsLst>
            <a:lin ang="16200000" scaled="0"/>
          </a:gra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No foot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p:nvSpPr>
        <p:spPr>
          <a:xfrm>
            <a:off x="0" y="6477000"/>
            <a:ext cx="9144000" cy="392434"/>
          </a:xfrm>
          <a:prstGeom prst="rect">
            <a:avLst/>
          </a:prstGeom>
          <a:ln>
            <a:noFill/>
          </a:ln>
        </p:spPr>
        <p:style>
          <a:lnRef idx="1">
            <a:schemeClr val="dk1"/>
          </a:lnRef>
          <a:fillRef idx="1001">
            <a:schemeClr val="lt2"/>
          </a:fillRef>
          <a:effectRef idx="1">
            <a:schemeClr val="dk1"/>
          </a:effectRef>
          <a:fontRef idx="minor">
            <a:schemeClr val="dk1"/>
          </a:fontRef>
        </p:style>
        <p:txBody>
          <a:bodyPr rtlCol="0" anchor="ctr"/>
          <a:lstStyle/>
          <a:p>
            <a:pPr algn="ctr"/>
            <a:endParaRPr lang="en-US" dirty="0">
              <a:latin typeface="Open Sans" panose="020B0606030504020204" pitchFamily="34" charset="0"/>
            </a:endParaRPr>
          </a:p>
        </p:txBody>
      </p:sp>
      <p:sp>
        <p:nvSpPr>
          <p:cNvPr id="7" name="TextBox 6"/>
          <p:cNvSpPr txBox="1"/>
          <p:nvPr/>
        </p:nvSpPr>
        <p:spPr>
          <a:xfrm>
            <a:off x="8610600" y="6583680"/>
            <a:ext cx="533400" cy="274320"/>
          </a:xfrm>
          <a:prstGeom prst="rect">
            <a:avLst/>
          </a:prstGeom>
          <a:ln>
            <a:noFill/>
          </a:ln>
        </p:spPr>
        <p:style>
          <a:lnRef idx="1">
            <a:schemeClr val="dk1"/>
          </a:lnRef>
          <a:fillRef idx="1001">
            <a:schemeClr val="lt2"/>
          </a:fillRef>
          <a:effectRef idx="2">
            <a:schemeClr val="dk1"/>
          </a:effectRef>
          <a:fontRef idx="minor">
            <a:schemeClr val="lt1"/>
          </a:fontRef>
        </p:style>
        <p:txBody>
          <a:bodyPr wrap="square" rtlCol="0">
            <a:noAutofit/>
          </a:bodyPr>
          <a:lstStyle/>
          <a:p>
            <a:pPr algn="ctr"/>
            <a:fld id="{C3B76011-FA69-4E10-B45A-93FFAD2DF13B}" type="slidenum">
              <a:rPr lang="en-US" sz="1200" smtClean="0">
                <a:solidFill>
                  <a:sysClr val="windowText" lastClr="000000"/>
                </a:solidFill>
                <a:latin typeface="Open Sans" panose="020B0606030504020204" pitchFamily="34" charset="0"/>
              </a:rPr>
              <a:pPr algn="ctr"/>
              <a:t>‹#›</a:t>
            </a:fld>
            <a:endParaRPr lang="en-US" sz="1300" dirty="0">
              <a:solidFill>
                <a:sysClr val="windowText" lastClr="000000"/>
              </a:solidFill>
              <a:latin typeface="Open Sans" panose="020B0606030504020204" pitchFamily="34" charset="0"/>
            </a:endParaRP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7"/>
          </p:nvPr>
        </p:nvSpPr>
        <p:spPr>
          <a:xfrm>
            <a:off x="4648200" y="914400"/>
            <a:ext cx="4038600" cy="5410200"/>
          </a:xfrm>
          <a:prstGeom prst="rect">
            <a:avLst/>
          </a:prstGeom>
        </p:spPr>
        <p:txBody>
          <a:bodyPr>
            <a:normAutofit/>
          </a:bodyPr>
          <a:lstStyle>
            <a:lvl1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lgn="l" defTabSz="914400" rtl="0" eaLnBrk="1" latinLnBrk="0" hangingPunct="1">
              <a:spcBef>
                <a:spcPct val="20000"/>
              </a:spcBef>
              <a:buFont typeface="Arial" pitchFamily="34" charset="0"/>
              <a:defRPr lang="en-US" sz="2400" kern="120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lgn="l" defTabSz="914400" rtl="0" eaLnBrk="1" latinLnBrk="0" hangingPunct="1">
              <a:spcBef>
                <a:spcPct val="20000"/>
              </a:spcBef>
              <a:buFont typeface="Arial" pitchFamily="34" charset="0"/>
              <a:defRPr lang="en-US" sz="24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Quad">
    <p:spTree>
      <p:nvGrpSpPr>
        <p:cNvPr id="1" name=""/>
        <p:cNvGrpSpPr/>
        <p:nvPr/>
      </p:nvGrpSpPr>
      <p:grpSpPr>
        <a:xfrm>
          <a:off x="0" y="0"/>
          <a:ext cx="0" cy="0"/>
          <a:chOff x="0" y="0"/>
          <a:chExt cx="0" cy="0"/>
        </a:xfrm>
      </p:grpSpPr>
      <p:sp>
        <p:nvSpPr>
          <p:cNvPr id="19" name="Content Placeholder 2"/>
          <p:cNvSpPr>
            <a:spLocks noGrp="1"/>
          </p:cNvSpPr>
          <p:nvPr>
            <p:ph idx="1" hasCustomPrompt="1"/>
          </p:nvPr>
        </p:nvSpPr>
        <p:spPr>
          <a:xfrm>
            <a:off x="152400" y="914400"/>
            <a:ext cx="4343400" cy="2743200"/>
          </a:xfrm>
          <a:prstGeom prst="rect">
            <a:avLst/>
          </a:prstGeom>
        </p:spPr>
        <p:txBody>
          <a:bodyPr>
            <a:noAutofit/>
          </a:bodyPr>
          <a:lstStyle>
            <a:lvl1pPr algn="l" defTabSz="914400" rtl="0" eaLnBrk="1" latinLnBrk="0" hangingPunct="1">
              <a:spcBef>
                <a:spcPct val="20000"/>
              </a:spcBef>
              <a:buFont typeface="Arial" pitchFamily="34" charset="0"/>
              <a:buNone/>
              <a:defRPr lang="en-US" sz="180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000"/>
            </a:lvl2pPr>
            <a:lvl3pPr>
              <a:defRPr sz="1800"/>
            </a:lvl3pPr>
            <a:lvl4pPr>
              <a:defRPr sz="1600"/>
            </a:lvl4pPr>
            <a:lvl5pPr>
              <a:defRPr sz="1600"/>
            </a:lvl5pPr>
          </a:lstStyle>
          <a:p>
            <a:pPr lvl="0"/>
            <a:r>
              <a:rPr lang="en-US" dirty="0"/>
              <a:t>Insert graphic in this quadrant</a:t>
            </a:r>
          </a:p>
        </p:txBody>
      </p:sp>
      <p:sp>
        <p:nvSpPr>
          <p:cNvPr id="20" name="Content Placeholder 7"/>
          <p:cNvSpPr>
            <a:spLocks noGrp="1"/>
          </p:cNvSpPr>
          <p:nvPr>
            <p:ph sz="quarter" idx="14" hasCustomPrompt="1"/>
          </p:nvPr>
        </p:nvSpPr>
        <p:spPr>
          <a:xfrm>
            <a:off x="4648200" y="914400"/>
            <a:ext cx="4267200" cy="27432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20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2000" kern="1200" dirty="0">
                <a:solidFill>
                  <a:schemeClr val="tx1"/>
                </a:solidFill>
                <a:latin typeface="Open Sans" panose="020B0606030504020204" pitchFamily="34" charset="0"/>
                <a:ea typeface="+mn-ea"/>
                <a:cs typeface="+mn-cs"/>
              </a:defRPr>
            </a:lvl5pPr>
          </a:lstStyle>
          <a:p>
            <a:pPr lvl="0"/>
            <a:r>
              <a:rPr lang="en-US" dirty="0"/>
              <a:t>Click to edit Tasks/Schedule:</a:t>
            </a:r>
          </a:p>
          <a:p>
            <a:pPr lvl="0"/>
            <a:r>
              <a:rPr lang="en-US" dirty="0"/>
              <a:t>Status: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1"/>
          <p:cNvSpPr>
            <a:spLocks noGrp="1"/>
          </p:cNvSpPr>
          <p:nvPr>
            <p:ph sz="quarter" idx="17" hasCustomPrompt="1"/>
          </p:nvPr>
        </p:nvSpPr>
        <p:spPr>
          <a:xfrm>
            <a:off x="4648200" y="3886200"/>
            <a:ext cx="42672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Technology:</a:t>
            </a:r>
          </a:p>
          <a:p>
            <a:pPr lvl="0"/>
            <a:r>
              <a:rPr lang="en-US" dirty="0"/>
              <a:t>Benefits: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2" name="Straight Connector 21"/>
          <p:cNvCxnSpPr/>
          <p:nvPr/>
        </p:nvCxnSpPr>
        <p:spPr>
          <a:xfrm>
            <a:off x="137160" y="3784948"/>
            <a:ext cx="8778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783079" y="3703320"/>
            <a:ext cx="557784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11"/>
          <p:cNvSpPr>
            <a:spLocks noGrp="1"/>
          </p:cNvSpPr>
          <p:nvPr>
            <p:ph sz="quarter" idx="18" hasCustomPrompt="1"/>
          </p:nvPr>
        </p:nvSpPr>
        <p:spPr>
          <a:xfrm>
            <a:off x="152400" y="3886200"/>
            <a:ext cx="4343400" cy="2590800"/>
          </a:xfrm>
          <a:prstGeom prst="rect">
            <a:avLst/>
          </a:prstGeom>
        </p:spPr>
        <p:txBody>
          <a:bodyPr>
            <a:noAutofit/>
          </a:bodyPr>
          <a:lstStyle>
            <a:lvl1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2pPr>
            <a:lvl3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3pPr>
            <a:lvl4pPr algn="l" defTabSz="914400" rtl="0" eaLnBrk="1" latinLnBrk="0" hangingPunct="1">
              <a:spcBef>
                <a:spcPct val="20000"/>
              </a:spcBef>
              <a:buFont typeface="Arial" pitchFamily="34" charset="0"/>
              <a:defRPr lang="en-US" sz="1800" kern="1200" dirty="0" smtClean="0">
                <a:solidFill>
                  <a:schemeClr val="tx1"/>
                </a:solidFill>
                <a:latin typeface="Open Sans" panose="020B0606030504020204" pitchFamily="34" charset="0"/>
                <a:ea typeface="+mn-ea"/>
                <a:cs typeface="+mn-cs"/>
              </a:defRPr>
            </a:lvl4pPr>
            <a:lvl5pPr algn="l" defTabSz="914400" rtl="0" eaLnBrk="1" latinLnBrk="0" hangingPunct="1">
              <a:spcBef>
                <a:spcPct val="20000"/>
              </a:spcBef>
              <a:buFont typeface="Arial" pitchFamily="34" charset="0"/>
              <a:defRPr lang="en-US" sz="1800" kern="1200" dirty="0">
                <a:solidFill>
                  <a:schemeClr val="tx1"/>
                </a:solidFill>
                <a:latin typeface="Open Sans" panose="020B0606030504020204" pitchFamily="34" charset="0"/>
                <a:ea typeface="+mn-ea"/>
                <a:cs typeface="+mn-cs"/>
              </a:defRPr>
            </a:lvl5pPr>
          </a:lstStyle>
          <a:p>
            <a:pPr lvl="0"/>
            <a:r>
              <a:rPr lang="en-US" dirty="0"/>
              <a:t>Click to edit Goals:</a:t>
            </a:r>
          </a:p>
          <a:p>
            <a:pPr lvl="0"/>
            <a:r>
              <a:rPr lang="en-US" dirty="0"/>
              <a:t>Sponsor:</a:t>
            </a:r>
          </a:p>
          <a:p>
            <a:pPr lvl="0"/>
            <a:r>
              <a:rPr lang="en-US" dirty="0"/>
              <a:t>Project Lead:</a:t>
            </a:r>
          </a:p>
          <a:p>
            <a:pPr lvl="0"/>
            <a:r>
              <a:rPr lang="en-US" dirty="0"/>
              <a:t>Collaborators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lvl1pPr algn="l" defTabSz="914400" rtl="0" eaLnBrk="1" latinLnBrk="0" hangingPunct="1">
              <a:spcBef>
                <a:spcPct val="0"/>
              </a:spcBef>
              <a:buNone/>
              <a:def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ext Week">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Next Week</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Useful Link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Useful Links</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318760"/>
          </a:xfrm>
          <a:prstGeom prst="rect">
            <a:avLst/>
          </a:prstGeom>
        </p:spPr>
        <p:txBody>
          <a:bodyPr>
            <a:normAutofit/>
          </a:bodyPr>
          <a:lstStyle>
            <a:lvl1pPr>
              <a:defRPr sz="28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p:nvSpPr>
        <p:spPr>
          <a:xfrm>
            <a:off x="0" y="0"/>
            <a:ext cx="9144000" cy="838200"/>
          </a:xfrm>
          <a:prstGeom prst="rect">
            <a:avLst/>
          </a:prstGeom>
          <a:solidFill>
            <a:srgbClr val="414042"/>
          </a:solidFill>
          <a:ln>
            <a:noFill/>
          </a:ln>
        </p:spPr>
        <p:style>
          <a:lnRef idx="1">
            <a:schemeClr val="accent1"/>
          </a:lnRef>
          <a:fillRef idx="3">
            <a:schemeClr val="accent1"/>
          </a:fillRef>
          <a:effectRef idx="2">
            <a:schemeClr val="accent1"/>
          </a:effectRef>
          <a:fontRef idx="none"/>
        </p:style>
        <p:txBody>
          <a:bodyPr vert="horz" wrap="square" anchor="ctr" anchorCtr="0">
            <a:noAutofit/>
          </a:bodyPr>
          <a:lstStyle/>
          <a:p>
            <a:pPr algn="l" defTabSz="914400" rtl="0" eaLnBrk="1" latinLnBrk="0" hangingPunct="1">
              <a:spcBef>
                <a:spcPct val="0"/>
              </a:spcBef>
              <a:buNone/>
            </a:pPr>
            <a:r>
              <a:rPr lang="en-US" sz="28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rPr>
              <a:t>References</a:t>
            </a:r>
            <a:endParaRPr lang="en-US" sz="3000" b="1" kern="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8777235" y="6581001"/>
            <a:ext cx="396576" cy="276999"/>
          </a:xfrm>
          <a:prstGeom prst="rect">
            <a:avLst/>
          </a:prstGeom>
          <a:noFill/>
        </p:spPr>
        <p:txBody>
          <a:bodyPr wrap="square" rtlCol="0">
            <a:spAutoFit/>
          </a:bodyPr>
          <a:lstStyle/>
          <a:p>
            <a:fld id="{FB637103-1419-456F-855C-A57A93F3EF38}" type="slidenum">
              <a:rPr lang="en-US" sz="1200" smtClean="0">
                <a:solidFill>
                  <a:schemeClr val="bg1"/>
                </a:solidFill>
                <a:latin typeface="Open Sans" panose="020B0606030504020204" pitchFamily="34" charset="0"/>
              </a:rPr>
              <a:pPr/>
              <a:t>‹#›</a:t>
            </a:fld>
            <a:endParaRPr lang="en-US" sz="1200" dirty="0">
              <a:solidFill>
                <a:schemeClr val="bg1"/>
              </a:solidFill>
              <a:latin typeface="Open Sans" panose="020B0606030504020204" pitchFamily="34" charset="0"/>
            </a:endParaRPr>
          </a:p>
        </p:txBody>
      </p:sp>
      <p:grpSp>
        <p:nvGrpSpPr>
          <p:cNvPr id="2" name="Group 14"/>
          <p:cNvGrpSpPr/>
          <p:nvPr/>
        </p:nvGrpSpPr>
        <p:grpSpPr>
          <a:xfrm>
            <a:off x="0" y="6553200"/>
            <a:ext cx="8763001" cy="304801"/>
            <a:chOff x="0" y="6553200"/>
            <a:chExt cx="9144001" cy="304801"/>
          </a:xfrm>
          <a:solidFill>
            <a:srgbClr val="414042"/>
          </a:solidFill>
        </p:grpSpPr>
        <p:sp>
          <p:nvSpPr>
            <p:cNvPr id="16" name="TextBox 15"/>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rPr>
                <a:t> </a:t>
              </a:r>
              <a:r>
                <a:rPr lang="en-US" sz="1400" b="1" i="0" cap="none" spc="0" dirty="0">
                  <a:ln>
                    <a:noFill/>
                  </a:ln>
                  <a:solidFill>
                    <a:schemeClr val="bg1"/>
                  </a:solidFill>
                  <a:effectLst/>
                  <a:latin typeface="Open Sans" panose="020B0606030504020204" pitchFamily="34" charset="0"/>
                </a:rPr>
                <a:t>Mining</a:t>
              </a:r>
              <a:endParaRPr lang="en-US" sz="1400" b="1" i="0" dirty="0">
                <a:solidFill>
                  <a:schemeClr val="bg1"/>
                </a:solidFill>
                <a:latin typeface="Open Sans" panose="020B0606030504020204" pitchFamily="34" charset="0"/>
              </a:endParaRPr>
            </a:p>
          </p:txBody>
        </p:sp>
        <p:sp>
          <p:nvSpPr>
            <p:cNvPr id="17" name="TextBox 16"/>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dirty="0">
                  <a:ln>
                    <a:noFill/>
                  </a:ln>
                  <a:solidFill>
                    <a:schemeClr val="tx1"/>
                  </a:solidFill>
                  <a:effectLst/>
                  <a:latin typeface="Open Sans" panose="020B0606030504020204" pitchFamily="34" charset="0"/>
                </a:rPr>
                <a:t>Measures and</a:t>
              </a:r>
              <a:r>
                <a:rPr lang="en-US" sz="1400" b="1" i="1" cap="none" spc="0" baseline="0" dirty="0">
                  <a:ln>
                    <a:noFill/>
                  </a:ln>
                  <a:solidFill>
                    <a:schemeClr val="tx1"/>
                  </a:solidFill>
                  <a:effectLst/>
                  <a:latin typeface="Open Sans" panose="020B0606030504020204" pitchFamily="34" charset="0"/>
                </a:rPr>
                <a:t> Metrics</a:t>
              </a:r>
              <a:endParaRPr lang="en-US" sz="1400" b="1" i="1" cap="none" spc="0" dirty="0">
                <a:ln>
                  <a:noFill/>
                </a:ln>
                <a:solidFill>
                  <a:schemeClr val="tx1"/>
                </a:solidFill>
                <a:effectLst/>
                <a:latin typeface="Open Sans" panose="020B0606030504020204" pitchFamily="34" charset="0"/>
              </a:endParaRPr>
            </a:p>
          </p:txBody>
        </p:sp>
      </p:grpSp>
      <p:sp>
        <p:nvSpPr>
          <p:cNvPr id="18" name="TextBox 17"/>
          <p:cNvSpPr txBox="1"/>
          <p:nvPr/>
        </p:nvSpPr>
        <p:spPr>
          <a:xfrm>
            <a:off x="8763000" y="6567101"/>
            <a:ext cx="457200" cy="276999"/>
          </a:xfrm>
          <a:prstGeom prst="rect">
            <a:avLst/>
          </a:prstGeom>
          <a:noFill/>
        </p:spPr>
        <p:txBody>
          <a:bodyPr wrap="square" rtlCol="0">
            <a:spAutoFit/>
          </a:bodyPr>
          <a:lstStyle/>
          <a:p>
            <a:fld id="{FB637103-1419-456F-855C-A57A93F3EF38}" type="slidenum">
              <a:rPr lang="en-US" sz="1200" i="1" smtClean="0">
                <a:solidFill>
                  <a:srgbClr val="414042"/>
                </a:solidFill>
                <a:latin typeface="Open Sans" panose="020B0606030504020204" pitchFamily="34" charset="0"/>
              </a:rPr>
              <a:pPr/>
              <a:t>‹#›</a:t>
            </a:fld>
            <a:endParaRPr lang="en-US" sz="1200" i="1" dirty="0">
              <a:solidFill>
                <a:srgbClr val="414042"/>
              </a:solidFill>
              <a:latin typeface="Open Sans" panose="020B0606030504020204" pitchFamily="34" charset="0"/>
            </a:endParaRPr>
          </a:p>
        </p:txBody>
      </p:sp>
      <p:grpSp>
        <p:nvGrpSpPr>
          <p:cNvPr id="9" name="Group 8"/>
          <p:cNvGrpSpPr/>
          <p:nvPr userDrawn="1"/>
        </p:nvGrpSpPr>
        <p:grpSpPr>
          <a:xfrm>
            <a:off x="0" y="6553200"/>
            <a:ext cx="8763001" cy="304801"/>
            <a:chOff x="0" y="6553200"/>
            <a:chExt cx="9144001" cy="304801"/>
          </a:xfrm>
          <a:solidFill>
            <a:srgbClr val="414042"/>
          </a:solidFill>
        </p:grpSpPr>
        <p:sp>
          <p:nvSpPr>
            <p:cNvPr id="10" name="TextBox 9"/>
            <p:cNvSpPr txBox="1"/>
            <p:nvPr/>
          </p:nvSpPr>
          <p:spPr>
            <a:xfrm>
              <a:off x="0" y="6553200"/>
              <a:ext cx="2226365" cy="30480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oAutofit/>
            </a:bodyPr>
            <a:lstStyle/>
            <a:p>
              <a:pPr algn="l"/>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Social</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Media</a:t>
              </a:r>
              <a:r>
                <a:rPr lang="en-US" sz="1400" b="1" i="0" cap="none" spc="0" baseline="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b="1" i="0" cap="none" spc="0" dirty="0">
                  <a:ln>
                    <a:noFill/>
                  </a:ln>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Mining</a:t>
              </a:r>
              <a:endParaRPr lang="en-US" sz="1400" b="1" i="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userDrawn="1"/>
          </p:nvSpPr>
          <p:spPr>
            <a:xfrm>
              <a:off x="2226366" y="6553200"/>
              <a:ext cx="6917635" cy="304801"/>
            </a:xfrm>
            <a:prstGeom prst="rect">
              <a:avLst/>
            </a:prstGeom>
          </p:spPr>
          <p:style>
            <a:lnRef idx="1">
              <a:schemeClr val="dk1"/>
            </a:lnRef>
            <a:fillRef idx="2">
              <a:schemeClr val="dk1"/>
            </a:fillRef>
            <a:effectRef idx="1">
              <a:schemeClr val="dk1"/>
            </a:effectRef>
            <a:fontRef idx="minor">
              <a:schemeClr val="dk1"/>
            </a:fontRef>
          </p:style>
          <p:txBody>
            <a:bodyPr wrap="square" rtlCol="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i="1" cap="none" spc="0" baseline="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Introduction</a:t>
              </a:r>
              <a:endParaRPr lang="en-US" sz="1400" b="1" i="1" cap="none" spc="0" dirty="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3" name="Rectangle 2"/>
          <p:cNvSpPr/>
          <p:nvPr userDrawn="1"/>
        </p:nvSpPr>
        <p:spPr>
          <a:xfrm>
            <a:off x="2147833" y="6532146"/>
            <a:ext cx="6615165" cy="338554"/>
          </a:xfrm>
          <a:prstGeom prst="rect">
            <a:avLst/>
          </a:prstGeom>
        </p:spPr>
        <p:txBody>
          <a:bodyPr wrap="square">
            <a:spAutoFit/>
          </a:bodyPr>
          <a:lstStyle/>
          <a:p>
            <a:pPr algn="l"/>
            <a:r>
              <a:rPr lang="en-US" sz="1600"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6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upolicies.syr.edu/ethics/acad_integrity.htm"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ocialmediamining.info/"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videolectures.net/wsdm08_agarwal_iib/" TargetMode="External"/><Relationship Id="rId2" Type="http://schemas.openxmlformats.org/officeDocument/2006/relationships/hyperlink" Target="http://videolectures.net/kdd08_liu_briat/" TargetMode="Externa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https://upload.wikimedia.org/wikipedia/commons/9/9b/Social_Network_Analysis_Visualiza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500" y="3429000"/>
            <a:ext cx="4267200" cy="3179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600" y="3886200"/>
            <a:ext cx="3962400" cy="685800"/>
          </a:xfrm>
          <a:prstGeom prst="roundRect">
            <a:avLst/>
          </a:prstGeo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3" name="Text Placeholder 2"/>
          <p:cNvSpPr>
            <a:spLocks noGrp="1"/>
          </p:cNvSpPr>
          <p:nvPr>
            <p:ph type="body" sz="quarter" idx="11"/>
          </p:nvPr>
        </p:nvSpPr>
        <p:spPr>
          <a:xfrm>
            <a:off x="4038600" y="680803"/>
            <a:ext cx="4572000" cy="685800"/>
          </a:xfrm>
          <a:prstGeom prst="roundRect">
            <a:avLst/>
          </a:prstGeom>
          <a:solidFill>
            <a:schemeClr val="bg1"/>
          </a:solidFill>
        </p:spPr>
        <p:txBody>
          <a:bodyPr/>
          <a:lstStyle/>
          <a:p>
            <a:pPr algn="l"/>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   S</a:t>
            </a:r>
            <a:r>
              <a:rPr lang="en-US" sz="4000" b="1" dirty="0">
                <a:ln w="0"/>
                <a:solidFill>
                  <a:schemeClr val="tx1">
                    <a:lumMod val="65000"/>
                    <a:lumOff val="35000"/>
                  </a:schemeClr>
                </a:solidFill>
              </a:rPr>
              <a:t>OCIAL</a:t>
            </a:r>
            <a:endParaRPr lang="en-US" sz="4000" b="1" dirty="0">
              <a:ln w="0"/>
              <a:solidFill>
                <a:schemeClr val="tx1"/>
              </a:solidFill>
            </a:endParaRPr>
          </a:p>
          <a:p>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EDIA</a:t>
            </a:r>
            <a:endParaRPr lang="en-US" sz="4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6000" b="1" dirty="0">
                <a:ln w="0"/>
                <a:solidFill>
                  <a:schemeClr val="tx1"/>
                </a:solidFill>
                <a:latin typeface="Open Sans" panose="020B0606030504020204" pitchFamily="34" charset="0"/>
                <a:ea typeface="Open Sans" panose="020B0606030504020204" pitchFamily="34" charset="0"/>
                <a:cs typeface="Open Sans" panose="020B0606030504020204" pitchFamily="34" charset="0"/>
              </a:rPr>
              <a:t>M</a:t>
            </a:r>
            <a:r>
              <a:rPr lang="en-US" sz="4000" b="1" dirty="0">
                <a:ln w="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INING</a:t>
            </a:r>
          </a:p>
        </p:txBody>
      </p:sp>
      <p:sp>
        <p:nvSpPr>
          <p:cNvPr id="4" name="Text Placeholder 3"/>
          <p:cNvSpPr>
            <a:spLocks noGrp="1"/>
          </p:cNvSpPr>
          <p:nvPr>
            <p:ph type="body" sz="quarter" idx="12"/>
          </p:nvPr>
        </p:nvSpPr>
        <p:spPr>
          <a:xfrm>
            <a:off x="228600" y="4800600"/>
            <a:ext cx="4648200" cy="1826741"/>
          </a:xfrm>
          <a:prstGeom prst="roundRect">
            <a:avLst/>
          </a:prstGeom>
          <a:solidFill>
            <a:schemeClr val="bg1"/>
          </a:solidFill>
        </p:spPr>
        <p:txBody>
          <a:bodyPr/>
          <a:lstStyle/>
          <a:p>
            <a:pPr algn="l"/>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6" descr="http://www.socialmediatab.com/wp-content/uploads/2012/08/socialMedia-logoblo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2" y="685800"/>
            <a:ext cx="4280644"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34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a:xfrm>
            <a:off x="457200" y="1066800"/>
            <a:ext cx="8686800" cy="5318760"/>
          </a:xfrm>
        </p:spPr>
        <p:txBody>
          <a:bodyPr>
            <a:normAutofit fontScale="92500" lnSpcReduction="20000"/>
          </a:bodyPr>
          <a:lstStyle/>
          <a:p>
            <a:r>
              <a:rPr lang="en-US" dirty="0"/>
              <a:t>Prerequisites:</a:t>
            </a:r>
          </a:p>
          <a:p>
            <a:pPr lvl="1"/>
            <a:r>
              <a:rPr lang="en-US" dirty="0"/>
              <a:t>CIS 787 – Analytical Data Mining</a:t>
            </a:r>
          </a:p>
          <a:p>
            <a:pPr lvl="1"/>
            <a:r>
              <a:rPr lang="en-US" dirty="0"/>
              <a:t>Data Structures and Algorithms</a:t>
            </a:r>
          </a:p>
          <a:p>
            <a:pPr lvl="2"/>
            <a:r>
              <a:rPr lang="en-US" dirty="0"/>
              <a:t>Search/Sort algorithms</a:t>
            </a:r>
          </a:p>
          <a:p>
            <a:pPr lvl="2"/>
            <a:r>
              <a:rPr lang="en-US" dirty="0"/>
              <a:t>Graphs</a:t>
            </a:r>
          </a:p>
          <a:p>
            <a:pPr lvl="2"/>
            <a:r>
              <a:rPr lang="en-US" dirty="0"/>
              <a:t>Graph Algorithms (Traversal, MST, shortest-paths)</a:t>
            </a:r>
          </a:p>
          <a:p>
            <a:pPr lvl="2"/>
            <a:r>
              <a:rPr lang="en-US" dirty="0"/>
              <a:t>Time/Space Complexity</a:t>
            </a:r>
          </a:p>
          <a:p>
            <a:pPr lvl="1"/>
            <a:r>
              <a:rPr lang="en-US" dirty="0"/>
              <a:t>Programming Skills: Java, basic understanding of MATLAB is a plus</a:t>
            </a:r>
          </a:p>
          <a:p>
            <a:pPr lvl="2"/>
            <a:r>
              <a:rPr lang="en-US" dirty="0"/>
              <a:t>E.g., Being able to crawl a website with Java</a:t>
            </a:r>
          </a:p>
          <a:p>
            <a:pPr lvl="2"/>
            <a:r>
              <a:rPr lang="en-US" dirty="0"/>
              <a:t>E.g., Computing eigenvalues of a matrix with MATLAB</a:t>
            </a:r>
          </a:p>
          <a:p>
            <a:pPr lvl="1"/>
            <a:r>
              <a:rPr lang="en-US" dirty="0"/>
              <a:t>Basic knowledge of probability, statistics, calculus, and linear algebra</a:t>
            </a:r>
          </a:p>
          <a:p>
            <a:pPr lvl="2"/>
            <a:r>
              <a:rPr lang="en-US" dirty="0"/>
              <a:t>Expectation, variance, standard deviation, </a:t>
            </a:r>
          </a:p>
          <a:p>
            <a:pPr lvl="2"/>
            <a:r>
              <a:rPr lang="en-US" dirty="0"/>
              <a:t>Eigenvalue computation, determinants, characteristic equation</a:t>
            </a:r>
          </a:p>
          <a:p>
            <a:pPr lvl="2"/>
            <a:r>
              <a:rPr lang="en-US" dirty="0"/>
              <a:t>Basic differentiation, integration, and differential equations</a:t>
            </a:r>
          </a:p>
          <a:p>
            <a:pPr lvl="2"/>
            <a:endParaRPr lang="en-US" dirty="0"/>
          </a:p>
        </p:txBody>
      </p:sp>
    </p:spTree>
    <p:extLst>
      <p:ext uri="{BB962C8B-B14F-4D97-AF65-F5344CB8AC3E}">
        <p14:creationId xmlns:p14="http://schemas.microsoft.com/office/powerpoint/2010/main" val="3904863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 Dependency Graph</a:t>
            </a:r>
          </a:p>
        </p:txBody>
      </p:sp>
      <p:pic>
        <p:nvPicPr>
          <p:cNvPr id="39" name="Content Placeholder 3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1737" y="1216471"/>
            <a:ext cx="7560525" cy="5018783"/>
          </a:xfrm>
        </p:spPr>
      </p:pic>
    </p:spTree>
    <p:extLst>
      <p:ext uri="{BB962C8B-B14F-4D97-AF65-F5344CB8AC3E}">
        <p14:creationId xmlns:p14="http://schemas.microsoft.com/office/powerpoint/2010/main" val="4136224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2522394" y="2522394"/>
            <a:ext cx="6553201" cy="1508409"/>
          </a:xfrm>
        </p:spPr>
        <p:txBody>
          <a:bodyPr/>
          <a:lstStyle/>
          <a:p>
            <a:pPr algn="ctr"/>
            <a:r>
              <a:rPr lang="en-US" dirty="0"/>
              <a:t>Weekly Schedule and Syllabus</a:t>
            </a:r>
          </a:p>
        </p:txBody>
      </p:sp>
      <p:sp>
        <p:nvSpPr>
          <p:cNvPr id="5" name="Rectangle 3" descr="Rectangle: Click to edit Master text styles&#10;Second level&#10;Third level&#10;Fourth level&#10;Fifth level"/>
          <p:cNvSpPr>
            <a:spLocks noGrp="1" noChangeArrowheads="1"/>
          </p:cNvSpPr>
          <p:nvPr>
            <p:ph idx="1"/>
          </p:nvPr>
        </p:nvSpPr>
        <p:spPr>
          <a:xfrm>
            <a:off x="1905000" y="990600"/>
            <a:ext cx="7010400" cy="5410200"/>
          </a:xfrm>
        </p:spPr>
        <p:txBody>
          <a:bodyPr>
            <a:normAutofit/>
          </a:bodyPr>
          <a:lstStyle/>
          <a:p>
            <a:pPr marL="0" indent="0">
              <a:buNone/>
            </a:pPr>
            <a:r>
              <a:rPr lang="en-US" sz="4800" dirty="0"/>
              <a:t>The weekly schedule will be available on blackboard</a:t>
            </a:r>
          </a:p>
        </p:txBody>
      </p:sp>
    </p:spTree>
    <p:extLst>
      <p:ext uri="{BB962C8B-B14F-4D97-AF65-F5344CB8AC3E}">
        <p14:creationId xmlns:p14="http://schemas.microsoft.com/office/powerpoint/2010/main" val="2711410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Workload and Evaluation </a:t>
            </a:r>
          </a:p>
        </p:txBody>
      </p:sp>
      <p:sp>
        <p:nvSpPr>
          <p:cNvPr id="3" name="Content Placeholder 2"/>
          <p:cNvSpPr>
            <a:spLocks noGrp="1"/>
          </p:cNvSpPr>
          <p:nvPr>
            <p:ph idx="1"/>
          </p:nvPr>
        </p:nvSpPr>
        <p:spPr/>
        <p:txBody>
          <a:bodyPr>
            <a:normAutofit fontScale="92500" lnSpcReduction="20000"/>
          </a:bodyPr>
          <a:lstStyle/>
          <a:p>
            <a:r>
              <a:rPr lang="en-US" b="1" dirty="0"/>
              <a:t>A lot </a:t>
            </a:r>
            <a:r>
              <a:rPr lang="en-US" dirty="0"/>
              <a:t>of work is expected from you! Think twice if it does not fit your schedule or match your expectation.  </a:t>
            </a:r>
          </a:p>
          <a:p>
            <a:pPr lvl="1"/>
            <a:r>
              <a:rPr lang="en-US" dirty="0"/>
              <a:t>Lectures</a:t>
            </a:r>
          </a:p>
          <a:p>
            <a:pPr lvl="2"/>
            <a:r>
              <a:rPr lang="en-US" dirty="0"/>
              <a:t>Experienced researchers or practitioners may be invited as guest instructors for specific topics.</a:t>
            </a:r>
          </a:p>
          <a:p>
            <a:pPr lvl="1"/>
            <a:r>
              <a:rPr lang="en-US" dirty="0"/>
              <a:t>Homework assignments (15%) – 4 HWs</a:t>
            </a:r>
          </a:p>
          <a:p>
            <a:pPr lvl="2"/>
            <a:r>
              <a:rPr lang="en-US" dirty="0"/>
              <a:t>Conceptual; deep thinking required</a:t>
            </a:r>
          </a:p>
          <a:p>
            <a:pPr lvl="1"/>
            <a:r>
              <a:rPr lang="en-US" dirty="0"/>
              <a:t>Projects (20%)</a:t>
            </a:r>
          </a:p>
          <a:p>
            <a:pPr lvl="2"/>
            <a:r>
              <a:rPr lang="en-US" dirty="0"/>
              <a:t>Two projects </a:t>
            </a:r>
          </a:p>
          <a:p>
            <a:pPr lvl="3"/>
            <a:r>
              <a:rPr lang="en-US" dirty="0"/>
              <a:t>first project is individual, second is group project</a:t>
            </a:r>
          </a:p>
          <a:p>
            <a:pPr lvl="1"/>
            <a:r>
              <a:rPr lang="en-US" dirty="0"/>
              <a:t>3 Exams (50%) – 3/6: highest, 2/6: medium, 1/6: lowest</a:t>
            </a:r>
          </a:p>
          <a:p>
            <a:pPr lvl="1"/>
            <a:r>
              <a:rPr lang="en-US" dirty="0"/>
              <a:t>Quizzes (15%) – 9-10 quizzes; after chapters/topics</a:t>
            </a:r>
          </a:p>
          <a:p>
            <a:pPr lvl="1"/>
            <a:r>
              <a:rPr lang="en-US" dirty="0"/>
              <a:t>Late penalty:</a:t>
            </a:r>
          </a:p>
          <a:p>
            <a:pPr lvl="2"/>
            <a:r>
              <a:rPr lang="en-US" dirty="0"/>
              <a:t>Exponential penalty: -50% first day, -75% second day, no points on or after the third day.</a:t>
            </a:r>
          </a:p>
        </p:txBody>
      </p:sp>
    </p:spTree>
    <p:extLst>
      <p:ext uri="{BB962C8B-B14F-4D97-AF65-F5344CB8AC3E}">
        <p14:creationId xmlns:p14="http://schemas.microsoft.com/office/powerpoint/2010/main" val="2928188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normAutofit/>
          </a:bodyPr>
          <a:lstStyle/>
          <a:p>
            <a:r>
              <a:rPr lang="en-US" dirty="0"/>
              <a:t>Please see:</a:t>
            </a:r>
          </a:p>
          <a:p>
            <a:pPr lvl="1"/>
            <a:r>
              <a:rPr lang="en-US" dirty="0">
                <a:hlinkClick r:id="rId2"/>
              </a:rPr>
              <a:t>http://supolicies.syr.edu/ethics/acad_integrity.htm</a:t>
            </a:r>
            <a:endParaRPr lang="en-US" dirty="0"/>
          </a:p>
          <a:p>
            <a:endParaRPr lang="en-US" dirty="0"/>
          </a:p>
          <a:p>
            <a:r>
              <a:rPr lang="en-US" dirty="0"/>
              <a:t>You are encouraged to form groups to solve problems and coding assignments; however, when writing, write in your own words and provide your own solutions.</a:t>
            </a:r>
          </a:p>
          <a:p>
            <a:endParaRPr lang="en-US" dirty="0"/>
          </a:p>
          <a:p>
            <a:endParaRPr lang="en-US" dirty="0"/>
          </a:p>
        </p:txBody>
      </p:sp>
    </p:spTree>
    <p:extLst>
      <p:ext uri="{BB962C8B-B14F-4D97-AF65-F5344CB8AC3E}">
        <p14:creationId xmlns:p14="http://schemas.microsoft.com/office/powerpoint/2010/main" val="612373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and Reference Books</a:t>
            </a:r>
          </a:p>
        </p:txBody>
      </p:sp>
      <p:sp>
        <p:nvSpPr>
          <p:cNvPr id="3" name="Content Placeholder 2"/>
          <p:cNvSpPr>
            <a:spLocks noGrp="1"/>
          </p:cNvSpPr>
          <p:nvPr>
            <p:ph idx="1"/>
          </p:nvPr>
        </p:nvSpPr>
        <p:spPr>
          <a:xfrm>
            <a:off x="838200" y="1828800"/>
            <a:ext cx="6742617" cy="4556760"/>
          </a:xfrm>
        </p:spPr>
        <p:txBody>
          <a:bodyPr>
            <a:noAutofit/>
          </a:bodyPr>
          <a:lstStyle/>
          <a:p>
            <a:pPr marL="0" indent="0">
              <a:buNone/>
            </a:pPr>
            <a:r>
              <a:rPr lang="en-US" b="1" dirty="0"/>
              <a:t>Primary Reference: </a:t>
            </a:r>
          </a:p>
          <a:p>
            <a:pPr marL="0" indent="0">
              <a:buNone/>
            </a:pPr>
            <a:r>
              <a:rPr lang="en-US" dirty="0"/>
              <a:t>Social Media Mining, Reza Zafarani, Mohammad-Ali Abbasi, Huan Liu, Cambridge University Press 2014, </a:t>
            </a:r>
          </a:p>
          <a:p>
            <a:pPr lvl="1"/>
            <a:r>
              <a:rPr lang="en-US" dirty="0"/>
              <a:t>Available at </a:t>
            </a:r>
            <a:r>
              <a:rPr lang="en-US" dirty="0">
                <a:hlinkClick r:id="rId2"/>
              </a:rPr>
              <a:t>http://socialmediamining.info</a:t>
            </a:r>
            <a:r>
              <a:rPr lang="en-US" dirty="0"/>
              <a:t> or amazon.com</a:t>
            </a:r>
          </a:p>
          <a:p>
            <a:pPr marL="0" indent="0">
              <a:buNone/>
            </a:pPr>
            <a:endParaRPr lang="en-US" dirty="0"/>
          </a:p>
          <a:p>
            <a:pPr marL="0" indent="0">
              <a:buNone/>
            </a:pPr>
            <a:endParaRPr lang="en-US" dirty="0"/>
          </a:p>
          <a:p>
            <a:pPr marL="0" indent="0">
              <a:buNone/>
            </a:pPr>
            <a:endParaRPr lang="en-US" dirty="0"/>
          </a:p>
        </p:txBody>
      </p:sp>
      <p:pic>
        <p:nvPicPr>
          <p:cNvPr id="1026" name="Picture 2" descr="http://assets.cambridge.org/97811070/18853/cover/97811070188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828800"/>
            <a:ext cx="1260662"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94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Channels and Schedule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66800"/>
                <a:ext cx="8534400" cy="5318760"/>
              </a:xfrm>
            </p:spPr>
            <p:txBody>
              <a:bodyPr>
                <a:normAutofit fontScale="92500" lnSpcReduction="10000"/>
              </a:bodyPr>
              <a:lstStyle/>
              <a:p>
                <a:pPr marL="0" indent="0">
                  <a:buNone/>
                </a:pPr>
                <a:r>
                  <a:rPr lang="en-US" b="1" u="sng" dirty="0"/>
                  <a:t>Me </a:t>
                </a:r>
                <a14:m>
                  <m:oMath xmlns:m="http://schemas.openxmlformats.org/officeDocument/2006/math">
                    <m:r>
                      <a:rPr lang="en-US" b="1" i="1" u="sng" dirty="0">
                        <a:latin typeface="Cambria Math" panose="02040503050406030204" pitchFamily="18" charset="0"/>
                        <a:ea typeface="Cambria Math" panose="02040503050406030204" pitchFamily="18" charset="0"/>
                      </a:rPr>
                      <m:t>→</m:t>
                    </m:r>
                  </m:oMath>
                </a14:m>
                <a:r>
                  <a:rPr lang="en-US" b="1" u="sng" dirty="0"/>
                  <a:t> You</a:t>
                </a:r>
              </a:p>
              <a:p>
                <a:r>
                  <a:rPr lang="en-US" dirty="0"/>
                  <a:t>Announcements are made regularly on Blackboard </a:t>
                </a:r>
              </a:p>
              <a:p>
                <a:pPr lvl="1"/>
                <a:r>
                  <a:rPr lang="en-US" dirty="0"/>
                  <a:t>Check blackboard regularly</a:t>
                </a:r>
              </a:p>
              <a:p>
                <a:r>
                  <a:rPr lang="en-US" dirty="0"/>
                  <a:t>Emails will be sent out on a need basis</a:t>
                </a:r>
              </a:p>
              <a:p>
                <a:endParaRPr lang="en-US" dirty="0"/>
              </a:p>
              <a:p>
                <a:pPr marL="0" indent="0">
                  <a:buNone/>
                </a:pPr>
                <a:r>
                  <a:rPr lang="en-US" b="1" u="sng" dirty="0"/>
                  <a:t>You </a:t>
                </a:r>
                <a14:m>
                  <m:oMath xmlns:m="http://schemas.openxmlformats.org/officeDocument/2006/math">
                    <m:r>
                      <a:rPr lang="en-US" b="1" i="1" u="sng" dirty="0">
                        <a:latin typeface="Cambria Math" panose="02040503050406030204" pitchFamily="18" charset="0"/>
                        <a:ea typeface="Cambria Math" panose="02040503050406030204" pitchFamily="18" charset="0"/>
                      </a:rPr>
                      <m:t>→</m:t>
                    </m:r>
                  </m:oMath>
                </a14:m>
                <a:r>
                  <a:rPr lang="en-US" b="1" u="sng" dirty="0"/>
                  <a:t> me</a:t>
                </a:r>
              </a:p>
              <a:p>
                <a:r>
                  <a:rPr lang="en-US" dirty="0"/>
                  <a:t>Office hours / Email (I don’t check my voicemail)</a:t>
                </a:r>
              </a:p>
              <a:p>
                <a:endParaRPr lang="en-US" dirty="0"/>
              </a:p>
              <a:p>
                <a:pPr marL="0" indent="0">
                  <a:buNone/>
                </a:pPr>
                <a:r>
                  <a:rPr lang="en-US" b="1" u="sng" dirty="0"/>
                  <a:t>Many </a:t>
                </a:r>
                <a14:m>
                  <m:oMath xmlns:m="http://schemas.openxmlformats.org/officeDocument/2006/math">
                    <m:r>
                      <a:rPr lang="en-US" b="1" i="1" u="sng" dirty="0">
                        <a:latin typeface="Cambria Math" panose="02040503050406030204" pitchFamily="18" charset="0"/>
                        <a:ea typeface="Cambria Math" panose="02040503050406030204" pitchFamily="18" charset="0"/>
                      </a:rPr>
                      <m:t>↔</m:t>
                    </m:r>
                  </m:oMath>
                </a14:m>
                <a:r>
                  <a:rPr lang="en-US" b="1" u="sng" dirty="0"/>
                  <a:t> Many</a:t>
                </a:r>
              </a:p>
              <a:p>
                <a:r>
                  <a:rPr lang="en-US" dirty="0"/>
                  <a:t>Q &amp; A: You can ask questions from the instructor and/or other students on blackboard. </a:t>
                </a:r>
              </a:p>
              <a:p>
                <a:pPr lvl="1"/>
                <a:r>
                  <a:rPr lang="en-US" dirty="0"/>
                  <a:t>After-class Blog (i.e., Discussion Board)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66800"/>
                <a:ext cx="8534400" cy="5318760"/>
              </a:xfrm>
              <a:blipFill rotWithShape="0">
                <a:blip r:embed="rId2"/>
                <a:stretch>
                  <a:fillRect l="-1286" t="-1718" r="-71"/>
                </a:stretch>
              </a:blipFill>
            </p:spPr>
            <p:txBody>
              <a:bodyPr/>
              <a:lstStyle/>
              <a:p>
                <a:r>
                  <a:rPr lang="en-US">
                    <a:noFill/>
                  </a:rPr>
                  <a:t> </a:t>
                </a:r>
              </a:p>
            </p:txBody>
          </p:sp>
        </mc:Fallback>
      </mc:AlternateContent>
    </p:spTree>
    <p:extLst>
      <p:ext uri="{BB962C8B-B14F-4D97-AF65-F5344CB8AC3E}">
        <p14:creationId xmlns:p14="http://schemas.microsoft.com/office/powerpoint/2010/main" val="298166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3" name="Content Placeholder 2"/>
          <p:cNvSpPr>
            <a:spLocks noGrp="1"/>
          </p:cNvSpPr>
          <p:nvPr>
            <p:ph idx="1"/>
          </p:nvPr>
        </p:nvSpPr>
        <p:spPr/>
        <p:txBody>
          <a:bodyPr>
            <a:normAutofit/>
          </a:bodyPr>
          <a:lstStyle/>
          <a:p>
            <a:r>
              <a:rPr lang="en-US" dirty="0"/>
              <a:t>A class survey today</a:t>
            </a:r>
          </a:p>
          <a:p>
            <a:r>
              <a:rPr lang="en-US" dirty="0"/>
              <a:t>One in the middle of the semester</a:t>
            </a:r>
          </a:p>
          <a:p>
            <a:r>
              <a:rPr lang="en-US" dirty="0"/>
              <a:t>At the end of each of classes:</a:t>
            </a:r>
          </a:p>
          <a:p>
            <a:endParaRPr lang="en-US" dirty="0"/>
          </a:p>
          <a:p>
            <a:endParaRPr lang="en-US" dirty="0"/>
          </a:p>
          <a:p>
            <a:endParaRPr lang="en-US" dirty="0"/>
          </a:p>
          <a:p>
            <a:endParaRPr lang="en-US" dirty="0"/>
          </a:p>
          <a:p>
            <a:endParaRPr lang="en-US" dirty="0"/>
          </a:p>
          <a:p>
            <a:endParaRPr lang="en-US" dirty="0"/>
          </a:p>
          <a:p>
            <a:r>
              <a:rPr lang="en-US" dirty="0"/>
              <a:t>All surveys are anonymous</a:t>
            </a:r>
          </a:p>
          <a:p>
            <a:endParaRPr lang="en-US" dirty="0"/>
          </a:p>
          <a:p>
            <a:pPr marL="457200" lvl="1" indent="0">
              <a:buNone/>
            </a:pPr>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76534372"/>
              </p:ext>
            </p:extLst>
          </p:nvPr>
        </p:nvGraphicFramePr>
        <p:xfrm>
          <a:off x="1295400" y="2981960"/>
          <a:ext cx="6934200" cy="223520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2311400">
                  <a:extLst>
                    <a:ext uri="{9D8B030D-6E8A-4147-A177-3AD203B41FA5}">
                      <a16:colId xmlns:a16="http://schemas.microsoft.com/office/drawing/2014/main" val="20002"/>
                    </a:ext>
                  </a:extLst>
                </a:gridCol>
              </a:tblGrid>
              <a:tr h="381000">
                <a:tc>
                  <a:txBody>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Topic</a:t>
                      </a:r>
                    </a:p>
                  </a:txBody>
                  <a:tcPr/>
                </a:tc>
                <a:tc>
                  <a:txBody>
                    <a:bodyPr/>
                    <a:lstStyle/>
                    <a:p>
                      <a:r>
                        <a:rPr lang="en-US" dirty="0">
                          <a:solidFill>
                            <a:srgbClr val="00B050"/>
                          </a:solidFill>
                          <a:latin typeface="Open Sans" panose="020B0606030504020204" pitchFamily="34" charset="0"/>
                          <a:ea typeface="Open Sans" panose="020B0606030504020204" pitchFamily="34" charset="0"/>
                          <a:cs typeface="Open Sans" panose="020B0606030504020204" pitchFamily="34" charset="0"/>
                        </a:rPr>
                        <a:t>Yes</a:t>
                      </a:r>
                    </a:p>
                  </a:txBody>
                  <a:tcPr/>
                </a:tc>
                <a:tc>
                  <a:txBody>
                    <a:bodyPr/>
                    <a:lstStyle/>
                    <a:p>
                      <a:r>
                        <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rPr>
                        <a:t>No</a:t>
                      </a:r>
                    </a:p>
                  </a:txBody>
                  <a:tcPr/>
                </a:tc>
                <a:extLst>
                  <a:ext uri="{0D108BD9-81ED-4DB2-BD59-A6C34878D82A}">
                    <a16:rowId xmlns:a16="http://schemas.microsoft.com/office/drawing/2014/main" val="10000"/>
                  </a:ext>
                </a:extLst>
              </a:tr>
              <a:tr h="370840">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Topic</a:t>
                      </a:r>
                      <a:r>
                        <a:rPr lang="en-US" baseline="0" dirty="0">
                          <a:latin typeface="Open Sans" panose="020B0606030504020204" pitchFamily="34" charset="0"/>
                          <a:ea typeface="Open Sans" panose="020B0606030504020204" pitchFamily="34" charset="0"/>
                          <a:cs typeface="Open Sans" panose="020B0606030504020204" pitchFamily="34" charset="0"/>
                        </a:rPr>
                        <a:t> 1</a:t>
                      </a:r>
                      <a:endParaRPr lang="en-US"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X</a:t>
                      </a:r>
                    </a:p>
                  </a:txBody>
                  <a:tcPr/>
                </a:tc>
                <a:tc>
                  <a:txBody>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1"/>
                  </a:ext>
                </a:extLst>
              </a:tr>
              <a:tr h="370840">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Topic 2</a:t>
                      </a:r>
                    </a:p>
                  </a:txBody>
                  <a:tcPr/>
                </a:tc>
                <a:tc>
                  <a:txBody>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X</a:t>
                      </a:r>
                    </a:p>
                  </a:txBody>
                  <a:tcPr/>
                </a:tc>
                <a:extLst>
                  <a:ext uri="{0D108BD9-81ED-4DB2-BD59-A6C34878D82A}">
                    <a16:rowId xmlns:a16="http://schemas.microsoft.com/office/drawing/2014/main" val="10002"/>
                  </a:ext>
                </a:extLst>
              </a:tr>
              <a:tr h="370840">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Topic 3</a:t>
                      </a:r>
                    </a:p>
                  </a:txBody>
                  <a:tcPr/>
                </a:tc>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X</a:t>
                      </a:r>
                    </a:p>
                  </a:txBody>
                  <a:tcPr/>
                </a:tc>
                <a:tc>
                  <a:txBody>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03"/>
                  </a:ext>
                </a:extLst>
              </a:tr>
              <a:tr h="370840">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Topic 4</a:t>
                      </a:r>
                    </a:p>
                  </a:txBody>
                  <a:tcPr/>
                </a:tc>
                <a:tc>
                  <a:txBody>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X</a:t>
                      </a:r>
                    </a:p>
                  </a:txBody>
                  <a:tcPr/>
                </a:tc>
                <a:extLst>
                  <a:ext uri="{0D108BD9-81ED-4DB2-BD59-A6C34878D82A}">
                    <a16:rowId xmlns:a16="http://schemas.microsoft.com/office/drawing/2014/main" val="10004"/>
                  </a:ext>
                </a:extLst>
              </a:tr>
              <a:tr h="370840">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“the equation on</a:t>
                      </a:r>
                      <a:r>
                        <a:rPr lang="en-US" baseline="0"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slide 5”</a:t>
                      </a:r>
                    </a:p>
                  </a:txBody>
                  <a:tcPr/>
                </a:tc>
                <a:tc>
                  <a:txBody>
                    <a:bodyPr/>
                    <a:lstStyle/>
                    <a:p>
                      <a:endParaRPr lang="en-US"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en-US" dirty="0">
                          <a:latin typeface="Open Sans" panose="020B0606030504020204" pitchFamily="34" charset="0"/>
                          <a:ea typeface="Open Sans" panose="020B0606030504020204" pitchFamily="34" charset="0"/>
                          <a:cs typeface="Open Sans" panose="020B0606030504020204" pitchFamily="34" charset="0"/>
                        </a:rPr>
                        <a:t>X</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1846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Social Media</a:t>
            </a:r>
          </a:p>
        </p:txBody>
      </p:sp>
    </p:spTree>
    <p:extLst>
      <p:ext uri="{BB962C8B-B14F-4D97-AF65-F5344CB8AC3E}">
        <p14:creationId xmlns:p14="http://schemas.microsoft.com/office/powerpoint/2010/main" val="1490975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457200" y="2286000"/>
            <a:ext cx="8229600" cy="2057400"/>
          </a:xfrm>
          <a:prstGeom prst="roundRect">
            <a:avLst/>
          </a:prstGeom>
          <a:ln w="57150"/>
        </p:spPr>
        <p:style>
          <a:lnRef idx="2">
            <a:schemeClr val="accent2"/>
          </a:lnRef>
          <a:fillRef idx="1">
            <a:schemeClr val="lt1"/>
          </a:fillRef>
          <a:effectRef idx="0">
            <a:schemeClr val="accent2"/>
          </a:effectRef>
          <a:fontRef idx="minor">
            <a:schemeClr val="dk1"/>
          </a:fontRef>
        </p:style>
        <p:txBody>
          <a:bodyPr anchor="ctr" anchorCtr="1"/>
          <a:lstStyle/>
          <a:p>
            <a:pPr marL="0" indent="1588">
              <a:buNone/>
            </a:pPr>
            <a:r>
              <a:rPr lang="en-US" dirty="0"/>
              <a:t>Social Media is the use of electronic and Internet tools for the purpose of sharing and discussing information and experiences with other human beings in more efficient ways.</a:t>
            </a:r>
          </a:p>
        </p:txBody>
      </p:sp>
    </p:spTree>
    <p:extLst>
      <p:ext uri="{BB962C8B-B14F-4D97-AF65-F5344CB8AC3E}">
        <p14:creationId xmlns:p14="http://schemas.microsoft.com/office/powerpoint/2010/main" val="148640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970" y="0"/>
            <a:ext cx="9099030" cy="4114800"/>
          </a:xfrm>
          <a:ln>
            <a:solidFill>
              <a:schemeClr val="bg1"/>
            </a:solidFill>
          </a:ln>
        </p:spPr>
        <p:txBody>
          <a:bodyPr>
            <a:noAutofit/>
          </a:bodyPr>
          <a:lstStyle/>
          <a:p>
            <a:pPr marL="0" indent="0" algn="l"/>
            <a:r>
              <a:rPr lang="en-US" sz="2800" dirty="0">
                <a:solidFill>
                  <a:schemeClr val="tx1"/>
                </a:solidFill>
              </a:rPr>
              <a:t>Dear instructors/users of these slides: </a:t>
            </a:r>
            <a:br>
              <a:rPr lang="en-US" sz="2800" dirty="0">
                <a:solidFill>
                  <a:schemeClr val="tx1"/>
                </a:solidFill>
              </a:rPr>
            </a:br>
            <a:br>
              <a:rPr lang="en-US" sz="2800" dirty="0">
                <a:solidFill>
                  <a:schemeClr val="tx1"/>
                </a:solidFill>
              </a:rPr>
            </a:br>
            <a:r>
              <a:rPr lang="en-US" sz="2800" b="0" dirty="0">
                <a:solidFill>
                  <a:schemeClr val="tx1"/>
                </a:solidFill>
              </a:rPr>
              <a:t>Please feel free to include these slides in your own material, or modify them as you see fit. If you decide to incorporate these slides into your presentations, please include the following note:</a:t>
            </a:r>
            <a:br>
              <a:rPr lang="en-US" sz="2800" dirty="0">
                <a:solidFill>
                  <a:schemeClr val="tx1"/>
                </a:solidFill>
              </a:rPr>
            </a:br>
            <a:endParaRPr lang="en-US" sz="2800" dirty="0">
              <a:solidFill>
                <a:schemeClr val="tx1"/>
              </a:solidFill>
            </a:endParaRPr>
          </a:p>
        </p:txBody>
      </p:sp>
      <p:sp>
        <p:nvSpPr>
          <p:cNvPr id="4" name="Title 2"/>
          <p:cNvSpPr txBox="1">
            <a:spLocks/>
          </p:cNvSpPr>
          <p:nvPr/>
        </p:nvSpPr>
        <p:spPr>
          <a:xfrm>
            <a:off x="152400" y="3429000"/>
            <a:ext cx="8534400" cy="1371600"/>
          </a:xfrm>
          <a:prstGeom prst="roundRect">
            <a:avLst/>
          </a:prstGeom>
          <a:ln/>
        </p:spPr>
        <p:style>
          <a:lnRef idx="2">
            <a:schemeClr val="dk1"/>
          </a:lnRef>
          <a:fillRef idx="1">
            <a:schemeClr val="lt1"/>
          </a:fillRef>
          <a:effectRef idx="0">
            <a:schemeClr val="dk1"/>
          </a:effectRef>
          <a:fontRef idx="minor">
            <a:schemeClr val="dk1"/>
          </a:fontRef>
        </p:style>
        <p:txBody>
          <a:bodyPr anchor="ctr" anchorCtr="0">
            <a:noAutofit/>
          </a:bodyPr>
          <a:lstStyle>
            <a:lvl1pPr algn="ctr" defTabSz="914400" rtl="0" eaLnBrk="1" latinLnBrk="0" hangingPunct="1">
              <a:spcBef>
                <a:spcPct val="0"/>
              </a:spcBef>
              <a:buNone/>
              <a:defRPr lang="en-US" sz="4400" b="1" kern="120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a:defRPr/>
            </a:lvl2pPr>
            <a:lvl3pPr>
              <a:defRPr/>
            </a:lvl3pPr>
            <a:lvl4pPr>
              <a:defRPr/>
            </a:lvl4pPr>
            <a:lvl5pPr>
              <a:defRPr/>
            </a:lvl5pPr>
            <a:lvl6pPr>
              <a:defRPr/>
            </a:lvl6pPr>
            <a:lvl7pPr>
              <a:defRPr/>
            </a:lvl7pPr>
            <a:lvl8pPr>
              <a:defRPr/>
            </a:lvl8pPr>
            <a:lvl9pPr>
              <a:defRPr/>
            </a:lvl9pPr>
          </a:lstStyle>
          <a:p>
            <a:pPr algn="l"/>
            <a:r>
              <a:rPr lang="en-US" sz="2400" b="0" dirty="0">
                <a:solidFill>
                  <a:schemeClr val="tx1"/>
                </a:solidFill>
              </a:rPr>
              <a:t>R. Zafarani, M. A. Abbasi, and H. Liu,</a:t>
            </a:r>
            <a:r>
              <a:rPr lang="en-US" sz="2400" dirty="0">
                <a:solidFill>
                  <a:schemeClr val="tx1"/>
                </a:solidFill>
              </a:rPr>
              <a:t> </a:t>
            </a:r>
            <a:r>
              <a:rPr lang="en-US" sz="2400" b="0" i="1" dirty="0">
                <a:solidFill>
                  <a:schemeClr val="tx1"/>
                </a:solidFill>
              </a:rPr>
              <a:t>Social Media Mining: An Introduction</a:t>
            </a:r>
            <a:r>
              <a:rPr lang="en-US" sz="2400" b="0" dirty="0">
                <a:solidFill>
                  <a:schemeClr val="tx1"/>
                </a:solidFill>
              </a:rPr>
              <a:t>, Cambridge University Press, 2014. </a:t>
            </a:r>
          </a:p>
          <a:p>
            <a:pPr algn="l"/>
            <a:r>
              <a:rPr lang="en-US" sz="2400" b="0" dirty="0">
                <a:solidFill>
                  <a:schemeClr val="tx1"/>
                </a:solidFill>
              </a:rPr>
              <a:t>Free book and slides at </a:t>
            </a:r>
            <a:r>
              <a:rPr lang="en-US" sz="2400" dirty="0">
                <a:solidFill>
                  <a:schemeClr val="tx1"/>
                </a:solidFill>
              </a:rPr>
              <a:t>http://socialmediamining.info/</a:t>
            </a:r>
          </a:p>
        </p:txBody>
      </p:sp>
      <p:sp>
        <p:nvSpPr>
          <p:cNvPr id="2" name="Rectangle 1"/>
          <p:cNvSpPr/>
          <p:nvPr/>
        </p:nvSpPr>
        <p:spPr>
          <a:xfrm>
            <a:off x="152400" y="5065693"/>
            <a:ext cx="6248400" cy="954107"/>
          </a:xfrm>
          <a:prstGeom prst="rect">
            <a:avLst/>
          </a:prstGeom>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or include a link to the website: </a:t>
            </a:r>
            <a:br>
              <a:rPr lang="en-US" sz="2800" dirty="0">
                <a:latin typeface="Open Sans" panose="020B0606030504020204" pitchFamily="34" charset="0"/>
                <a:ea typeface="Open Sans" panose="020B0606030504020204" pitchFamily="34" charset="0"/>
                <a:cs typeface="Open Sans" panose="020B0606030504020204" pitchFamily="34" charset="0"/>
              </a:rPr>
            </a:br>
            <a:r>
              <a:rPr lang="en-US" sz="2800" b="1" dirty="0">
                <a:latin typeface="Open Sans" panose="020B0606030504020204" pitchFamily="34" charset="0"/>
                <a:ea typeface="Open Sans" panose="020B0606030504020204" pitchFamily="34" charset="0"/>
                <a:cs typeface="Open Sans" panose="020B0606030504020204" pitchFamily="34" charset="0"/>
              </a:rPr>
              <a:t>http://socialmediamining.info/</a:t>
            </a:r>
          </a:p>
        </p:txBody>
      </p:sp>
    </p:spTree>
    <p:extLst>
      <p:ext uri="{BB962C8B-B14F-4D97-AF65-F5344CB8AC3E}">
        <p14:creationId xmlns:p14="http://schemas.microsoft.com/office/powerpoint/2010/main" val="4051488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fredcavazza.net/files/2015/05/Social-media-landscape-20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533400"/>
            <a:ext cx="4761563" cy="516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14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Media: Examples</a:t>
            </a:r>
          </a:p>
        </p:txBody>
      </p:sp>
      <p:sp>
        <p:nvSpPr>
          <p:cNvPr id="3" name="Content Placeholder 2"/>
          <p:cNvSpPr>
            <a:spLocks noGrp="1"/>
          </p:cNvSpPr>
          <p:nvPr>
            <p:ph idx="1"/>
          </p:nvPr>
        </p:nvSpPr>
        <p:spPr/>
        <p:txBody>
          <a:bodyPr>
            <a:normAutofit/>
          </a:bodyPr>
          <a:lstStyle/>
          <a:p>
            <a:r>
              <a:rPr lang="en-US" dirty="0"/>
              <a:t>A wiki article</a:t>
            </a:r>
          </a:p>
          <a:p>
            <a:r>
              <a:rPr lang="en-US" dirty="0"/>
              <a:t>Web reviews and ratings of a popular pizza place in your city</a:t>
            </a:r>
          </a:p>
          <a:p>
            <a:pPr lvl="1"/>
            <a:r>
              <a:rPr lang="en-US" dirty="0"/>
              <a:t>E.g., Yelp.com</a:t>
            </a:r>
          </a:p>
          <a:p>
            <a:r>
              <a:rPr lang="en-US" dirty="0"/>
              <a:t>An online social network of your professional contacts</a:t>
            </a:r>
          </a:p>
          <a:p>
            <a:pPr lvl="1"/>
            <a:r>
              <a:rPr lang="en-US" dirty="0"/>
              <a:t>E.g., Facebook.com, LinkedIn.com</a:t>
            </a:r>
          </a:p>
          <a:p>
            <a:r>
              <a:rPr lang="en-US" dirty="0"/>
              <a:t>An iPhone application that informs you where parking is likely available</a:t>
            </a:r>
          </a:p>
          <a:p>
            <a:pPr lvl="1"/>
            <a:r>
              <a:rPr lang="en-US" dirty="0"/>
              <a:t>FasPark </a:t>
            </a:r>
          </a:p>
          <a:p>
            <a:endParaRPr lang="en-US" dirty="0"/>
          </a:p>
        </p:txBody>
      </p:sp>
    </p:spTree>
    <p:extLst>
      <p:ext uri="{BB962C8B-B14F-4D97-AF65-F5344CB8AC3E}">
        <p14:creationId xmlns:p14="http://schemas.microsoft.com/office/powerpoint/2010/main" val="3493808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Social Media</a:t>
            </a:r>
          </a:p>
        </p:txBody>
      </p:sp>
      <p:sp>
        <p:nvSpPr>
          <p:cNvPr id="3" name="Content Placeholder 2"/>
          <p:cNvSpPr>
            <a:spLocks noGrp="1"/>
          </p:cNvSpPr>
          <p:nvPr>
            <p:ph idx="1"/>
          </p:nvPr>
        </p:nvSpPr>
        <p:spPr>
          <a:xfrm>
            <a:off x="457200" y="1066800"/>
            <a:ext cx="3657600" cy="5318760"/>
          </a:xfrm>
        </p:spPr>
        <p:txBody>
          <a:bodyPr>
            <a:noAutofit/>
          </a:bodyPr>
          <a:lstStyle/>
          <a:p>
            <a:r>
              <a:rPr lang="en-US" sz="2000" dirty="0"/>
              <a:t>Online Social Networking</a:t>
            </a:r>
          </a:p>
          <a:p>
            <a:r>
              <a:rPr lang="en-US" sz="2000" dirty="0"/>
              <a:t>Publishing</a:t>
            </a:r>
          </a:p>
          <a:p>
            <a:pPr lvl="1"/>
            <a:r>
              <a:rPr lang="en-US" sz="2000" dirty="0"/>
              <a:t>Blogging</a:t>
            </a:r>
          </a:p>
          <a:p>
            <a:pPr lvl="1"/>
            <a:r>
              <a:rPr lang="en-US" sz="2000" dirty="0"/>
              <a:t>Wiki</a:t>
            </a:r>
          </a:p>
          <a:p>
            <a:pPr marL="342900" lvl="1" indent="-342900">
              <a:buFont typeface="Arial" pitchFamily="34" charset="0"/>
              <a:buChar char="•"/>
            </a:pPr>
            <a:r>
              <a:rPr lang="en-US" sz="2000" dirty="0"/>
              <a:t>Micro blogging</a:t>
            </a:r>
          </a:p>
          <a:p>
            <a:pPr marL="342900" lvl="1" indent="-342900">
              <a:buFont typeface="Arial" pitchFamily="34" charset="0"/>
              <a:buChar char="•"/>
            </a:pPr>
            <a:r>
              <a:rPr lang="en-US" sz="2000" dirty="0"/>
              <a:t>Social News</a:t>
            </a:r>
          </a:p>
          <a:p>
            <a:r>
              <a:rPr lang="en-US" sz="2000" dirty="0"/>
              <a:t>Social Bookmarking</a:t>
            </a:r>
          </a:p>
          <a:p>
            <a:r>
              <a:rPr lang="en-US" sz="2000" dirty="0"/>
              <a:t>Media Sharing</a:t>
            </a:r>
          </a:p>
          <a:p>
            <a:pPr lvl="1"/>
            <a:r>
              <a:rPr lang="en-US" sz="2000" dirty="0"/>
              <a:t>Video Sharing</a:t>
            </a:r>
          </a:p>
          <a:p>
            <a:pPr lvl="1"/>
            <a:r>
              <a:rPr lang="en-US" sz="2000" dirty="0"/>
              <a:t>Photo Sharing</a:t>
            </a:r>
          </a:p>
          <a:p>
            <a:pPr lvl="1"/>
            <a:r>
              <a:rPr lang="en-US" sz="2000" dirty="0"/>
              <a:t>Podcast Sharing</a:t>
            </a:r>
          </a:p>
          <a:p>
            <a:r>
              <a:rPr lang="en-US" sz="2000" dirty="0"/>
              <a:t>Opinion, Review, and Ratings Websites</a:t>
            </a:r>
          </a:p>
          <a:p>
            <a:r>
              <a:rPr lang="en-US" sz="2000" dirty="0"/>
              <a:t>Answers</a:t>
            </a:r>
          </a:p>
          <a:p>
            <a:r>
              <a:rPr lang="en-US" sz="2000" dirty="0"/>
              <a:t>Entertainment</a:t>
            </a:r>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962400" y="982980"/>
            <a:ext cx="5115227" cy="5486400"/>
          </a:xfrm>
          <a:prstGeom prst="rect">
            <a:avLst/>
          </a:prstGeom>
          <a:noFill/>
          <a:ln w="9525">
            <a:noFill/>
            <a:miter lim="800000"/>
            <a:headEnd/>
            <a:tailEnd/>
          </a:ln>
        </p:spPr>
      </p:pic>
    </p:spTree>
    <p:extLst>
      <p:ext uri="{BB962C8B-B14F-4D97-AF65-F5344CB8AC3E}">
        <p14:creationId xmlns:p14="http://schemas.microsoft.com/office/powerpoint/2010/main" val="400172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3505200" cy="5410200"/>
          </a:xfrm>
        </p:spPr>
        <p:txBody>
          <a:bodyPr>
            <a:normAutofit fontScale="92500" lnSpcReduction="10000"/>
          </a:bodyPr>
          <a:lstStyle/>
          <a:p>
            <a:pPr marL="0" indent="1588">
              <a:buNone/>
            </a:pPr>
            <a:r>
              <a:rPr lang="en-US" dirty="0">
                <a:solidFill>
                  <a:srgbClr val="E20000"/>
                </a:solidFill>
              </a:rPr>
              <a:t>Online Social Networks are web-based services that allow individuals and communities to connect with real world friends and acquaintances online</a:t>
            </a:r>
          </a:p>
          <a:p>
            <a:r>
              <a:rPr lang="en-US" dirty="0"/>
              <a:t>Interactions</a:t>
            </a:r>
          </a:p>
          <a:p>
            <a:pPr lvl="1"/>
            <a:r>
              <a:rPr lang="en-US" dirty="0"/>
              <a:t>Friendship interaction</a:t>
            </a:r>
          </a:p>
          <a:p>
            <a:pPr lvl="2"/>
            <a:r>
              <a:rPr lang="en-US" dirty="0"/>
              <a:t>Friends, like, comments, …</a:t>
            </a:r>
          </a:p>
          <a:p>
            <a:pPr lvl="1"/>
            <a:r>
              <a:rPr lang="en-US" dirty="0"/>
              <a:t>Media Sharing</a:t>
            </a:r>
          </a:p>
          <a:p>
            <a:pPr lvl="1"/>
            <a:r>
              <a:rPr lang="en-US" dirty="0"/>
              <a:t>Sending and receiving messages</a:t>
            </a:r>
          </a:p>
          <a:p>
            <a:endParaRPr lang="en-US" dirty="0"/>
          </a:p>
        </p:txBody>
      </p:sp>
      <p:sp>
        <p:nvSpPr>
          <p:cNvPr id="4" name="Content Placeholder 3"/>
          <p:cNvSpPr>
            <a:spLocks noGrp="1"/>
          </p:cNvSpPr>
          <p:nvPr>
            <p:ph sz="quarter" idx="17"/>
          </p:nvPr>
        </p:nvSpPr>
        <p:spPr/>
        <p:txBody>
          <a:bodyPr/>
          <a:lstStyle/>
          <a:p>
            <a:r>
              <a:rPr lang="en-US" dirty="0"/>
              <a:t>Examples</a:t>
            </a:r>
          </a:p>
          <a:p>
            <a:pPr lvl="1"/>
            <a:r>
              <a:rPr lang="en-US" dirty="0"/>
              <a:t>Facebook.com</a:t>
            </a:r>
          </a:p>
          <a:p>
            <a:pPr lvl="1"/>
            <a:r>
              <a:rPr lang="en-US" dirty="0"/>
              <a:t>MySpace.com</a:t>
            </a:r>
          </a:p>
          <a:p>
            <a:pPr lvl="1"/>
            <a:r>
              <a:rPr lang="en-US" dirty="0"/>
              <a:t>Bebo.com</a:t>
            </a:r>
          </a:p>
          <a:p>
            <a:pPr lvl="1"/>
            <a:r>
              <a:rPr lang="en-US" dirty="0"/>
              <a:t>Orkut.com</a:t>
            </a:r>
          </a:p>
        </p:txBody>
      </p:sp>
      <p:sp>
        <p:nvSpPr>
          <p:cNvPr id="2" name="Title 1"/>
          <p:cNvSpPr>
            <a:spLocks noGrp="1"/>
          </p:cNvSpPr>
          <p:nvPr>
            <p:ph type="title"/>
          </p:nvPr>
        </p:nvSpPr>
        <p:spPr/>
        <p:txBody>
          <a:bodyPr/>
          <a:lstStyle/>
          <a:p>
            <a:r>
              <a:rPr lang="en-US" dirty="0"/>
              <a:t>Online Social Networking</a:t>
            </a:r>
          </a:p>
        </p:txBody>
      </p:sp>
      <p:pic>
        <p:nvPicPr>
          <p:cNvPr id="25602" name="Picture 2"/>
          <p:cNvPicPr>
            <a:picLocks noChangeAspect="1" noChangeArrowheads="1"/>
          </p:cNvPicPr>
          <p:nvPr/>
        </p:nvPicPr>
        <p:blipFill>
          <a:blip r:embed="rId2" cstate="print"/>
          <a:srcRect/>
          <a:stretch>
            <a:fillRect/>
          </a:stretch>
        </p:blipFill>
        <p:spPr bwMode="auto">
          <a:xfrm>
            <a:off x="6019800" y="3124200"/>
            <a:ext cx="2981120" cy="2456935"/>
          </a:xfrm>
          <a:prstGeom prst="rect">
            <a:avLst/>
          </a:prstGeom>
          <a:noFill/>
          <a:ln w="9525">
            <a:noFill/>
            <a:miter lim="800000"/>
            <a:headEnd/>
            <a:tailEnd/>
          </a:ln>
        </p:spPr>
      </p:pic>
      <p:pic>
        <p:nvPicPr>
          <p:cNvPr id="3074" name="Picture 2" descr="http://blogs.msdn.com/cfs-filesystemfile.ashx/__key/communityserver-components-postattachments/00-09-98-14-38/MySpace-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7754" y="3581400"/>
            <a:ext cx="2812493"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35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Blogging</a:t>
            </a:r>
          </a:p>
        </p:txBody>
      </p:sp>
      <p:sp>
        <p:nvSpPr>
          <p:cNvPr id="3" name="Content Placeholder 2"/>
          <p:cNvSpPr>
            <a:spLocks noGrp="1"/>
          </p:cNvSpPr>
          <p:nvPr>
            <p:ph idx="1"/>
          </p:nvPr>
        </p:nvSpPr>
        <p:spPr>
          <a:xfrm>
            <a:off x="457200" y="1066800"/>
            <a:ext cx="5486400" cy="5318760"/>
          </a:xfrm>
        </p:spPr>
        <p:txBody>
          <a:bodyPr>
            <a:normAutofit fontScale="77500" lnSpcReduction="20000"/>
          </a:bodyPr>
          <a:lstStyle/>
          <a:p>
            <a:pPr marL="0" indent="1588">
              <a:buNone/>
            </a:pPr>
            <a:r>
              <a:rPr lang="en-US" dirty="0"/>
              <a:t>A blog is a journal-like website for users, a.k.a. bloggers, to contribute textual and multimedia content, arranged in reverse chronological order</a:t>
            </a:r>
          </a:p>
          <a:p>
            <a:endParaRPr lang="en-US" dirty="0"/>
          </a:p>
          <a:p>
            <a:r>
              <a:rPr lang="en-US" dirty="0"/>
              <a:t>Maintained both individually or by a community </a:t>
            </a:r>
          </a:p>
          <a:p>
            <a:pPr lvl="1"/>
            <a:r>
              <a:rPr lang="en-US" dirty="0"/>
              <a:t>See a tutorial at KDD </a:t>
            </a:r>
            <a:r>
              <a:rPr lang="en-US" dirty="0">
                <a:hlinkClick r:id="rId2"/>
              </a:rPr>
              <a:t>http://videolectures.net/kdd08_liu_briat/</a:t>
            </a:r>
            <a:endParaRPr lang="en-US" dirty="0"/>
          </a:p>
          <a:p>
            <a:endParaRPr lang="en-US" dirty="0"/>
          </a:p>
          <a:p>
            <a:r>
              <a:rPr lang="en-US" dirty="0"/>
              <a:t>Usages:</a:t>
            </a:r>
          </a:p>
          <a:p>
            <a:pPr lvl="1"/>
            <a:r>
              <a:rPr lang="en-US" dirty="0"/>
              <a:t>Sharing information and opinions with friends and strangers </a:t>
            </a:r>
          </a:p>
          <a:p>
            <a:pPr lvl="1"/>
            <a:r>
              <a:rPr lang="en-US" dirty="0"/>
              <a:t>Disseminating subject-specific content</a:t>
            </a:r>
          </a:p>
          <a:p>
            <a:pPr lvl="1"/>
            <a:r>
              <a:rPr lang="en-US" dirty="0"/>
              <a:t>Who is the influential </a:t>
            </a:r>
            <a:r>
              <a:rPr lang="en-US" dirty="0">
                <a:hlinkClick r:id="rId3"/>
              </a:rPr>
              <a:t>http://videolectures.net/wsdm08_agarwal_iib/</a:t>
            </a:r>
            <a:r>
              <a:rPr lang="en-US" dirty="0"/>
              <a:t> </a:t>
            </a:r>
          </a:p>
        </p:txBody>
      </p:sp>
      <p:pic>
        <p:nvPicPr>
          <p:cNvPr id="4098" name="Picture 2" descr="http://www.arikhanson.com/wp-content/uploads/2011/10/BillMarriottBlo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7655" y="1098460"/>
            <a:ext cx="3183820" cy="21019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f.fastcompany.net/multisite_files/fastcompany/imagecache/inline-large/inline/2015/02/3041817-inline-tuaw20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655" y="3657600"/>
            <a:ext cx="3157151" cy="202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03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Microblogging</a:t>
            </a:r>
          </a:p>
        </p:txBody>
      </p:sp>
      <p:sp>
        <p:nvSpPr>
          <p:cNvPr id="3" name="Content Placeholder 2"/>
          <p:cNvSpPr>
            <a:spLocks noGrp="1"/>
          </p:cNvSpPr>
          <p:nvPr>
            <p:ph idx="1"/>
          </p:nvPr>
        </p:nvSpPr>
        <p:spPr/>
        <p:txBody>
          <a:bodyPr/>
          <a:lstStyle/>
          <a:p>
            <a:pPr marL="0" indent="1588">
              <a:buNone/>
            </a:pPr>
            <a:r>
              <a:rPr lang="en-US" dirty="0"/>
              <a:t>Microblogging can be considered as a counterpart to blogging, but with limited content </a:t>
            </a:r>
          </a:p>
          <a:p>
            <a:r>
              <a:rPr lang="en-US" dirty="0"/>
              <a:t>Usage</a:t>
            </a:r>
          </a:p>
          <a:p>
            <a:pPr lvl="1"/>
            <a:r>
              <a:rPr lang="en-US" dirty="0"/>
              <a:t>communication medium </a:t>
            </a:r>
          </a:p>
          <a:p>
            <a:pPr lvl="1"/>
            <a:r>
              <a:rPr lang="en-US" dirty="0"/>
              <a:t>social interaction </a:t>
            </a:r>
          </a:p>
          <a:p>
            <a:pPr lvl="1"/>
            <a:r>
              <a:rPr lang="en-US" dirty="0"/>
              <a:t>citizen journalism</a:t>
            </a:r>
          </a:p>
          <a:p>
            <a:r>
              <a:rPr lang="en-US" dirty="0"/>
              <a:t>Service Providers:</a:t>
            </a:r>
          </a:p>
          <a:p>
            <a:pPr lvl="1"/>
            <a:r>
              <a:rPr lang="en-US" dirty="0"/>
              <a:t>Twitter</a:t>
            </a:r>
          </a:p>
          <a:p>
            <a:pPr lvl="1"/>
            <a:r>
              <a:rPr lang="en-US" dirty="0"/>
              <a:t>Google buzz</a:t>
            </a:r>
          </a:p>
        </p:txBody>
      </p:sp>
      <p:pic>
        <p:nvPicPr>
          <p:cNvPr id="5122" name="Picture 2" descr="http://www.marioarmstrong.com/wp-content/uploads/2012/09/mario-new-twitter-600x3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362200"/>
            <a:ext cx="3265715" cy="182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743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Wiki</a:t>
            </a:r>
          </a:p>
        </p:txBody>
      </p:sp>
      <p:sp>
        <p:nvSpPr>
          <p:cNvPr id="3" name="Content Placeholder 2"/>
          <p:cNvSpPr>
            <a:spLocks noGrp="1"/>
          </p:cNvSpPr>
          <p:nvPr>
            <p:ph idx="1"/>
          </p:nvPr>
        </p:nvSpPr>
        <p:spPr>
          <a:xfrm>
            <a:off x="457200" y="1066800"/>
            <a:ext cx="4038600" cy="5318760"/>
          </a:xfrm>
        </p:spPr>
        <p:txBody>
          <a:bodyPr>
            <a:normAutofit fontScale="77500" lnSpcReduction="20000"/>
          </a:bodyPr>
          <a:lstStyle/>
          <a:p>
            <a:pPr marL="0" indent="1588">
              <a:buNone/>
            </a:pPr>
            <a:r>
              <a:rPr lang="en-US" dirty="0"/>
              <a:t>A wiki is a collaborative editing environment that allows users to develop Web pages using a simplified markup language</a:t>
            </a:r>
          </a:p>
          <a:p>
            <a:endParaRPr lang="en-US" dirty="0"/>
          </a:p>
          <a:p>
            <a:r>
              <a:rPr lang="en-US" dirty="0"/>
              <a:t>Wikipedia allows interested individuals to collaboratively develop articles on a variety of subjects. </a:t>
            </a:r>
          </a:p>
          <a:p>
            <a:endParaRPr lang="en-US" dirty="0"/>
          </a:p>
          <a:p>
            <a:r>
              <a:rPr lang="en-US" dirty="0"/>
              <a:t>Using the wisdom of crowds effectively, it has become a comprehensive repository of information useful to a variety of individuals</a:t>
            </a:r>
          </a:p>
          <a:p>
            <a:endParaRPr lang="en-US" dirty="0"/>
          </a:p>
        </p:txBody>
      </p:sp>
      <p:pic>
        <p:nvPicPr>
          <p:cNvPr id="6146" name="Picture 2" descr="https://upload.wikimedia.org/wikipedia/en/d/dd/Wiki_Search_Bar_Concep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143000"/>
            <a:ext cx="4425507" cy="2405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18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News</a:t>
            </a:r>
          </a:p>
        </p:txBody>
      </p:sp>
      <p:sp>
        <p:nvSpPr>
          <p:cNvPr id="3" name="Content Placeholder 2"/>
          <p:cNvSpPr>
            <a:spLocks noGrp="1"/>
          </p:cNvSpPr>
          <p:nvPr>
            <p:ph idx="1"/>
          </p:nvPr>
        </p:nvSpPr>
        <p:spPr/>
        <p:txBody>
          <a:bodyPr/>
          <a:lstStyle/>
          <a:p>
            <a:pPr marL="0" indent="1588">
              <a:buNone/>
            </a:pPr>
            <a:r>
              <a:rPr lang="en-US" dirty="0"/>
              <a:t>Social News refers to the sharing and selection of news stories and articles by a community of users. </a:t>
            </a:r>
          </a:p>
          <a:p>
            <a:r>
              <a:rPr lang="en-US" dirty="0"/>
              <a:t>Users can share articles that they believe would interest the community </a:t>
            </a:r>
          </a:p>
          <a:p>
            <a:r>
              <a:rPr lang="en-US" dirty="0"/>
              <a:t>Samples:</a:t>
            </a:r>
          </a:p>
          <a:p>
            <a:pPr lvl="1"/>
            <a:r>
              <a:rPr lang="en-US" dirty="0"/>
              <a:t>Digg.com</a:t>
            </a:r>
          </a:p>
          <a:p>
            <a:pPr lvl="1"/>
            <a:r>
              <a:rPr lang="en-US" dirty="0"/>
              <a:t>Slashdot</a:t>
            </a:r>
          </a:p>
          <a:p>
            <a:pPr lvl="1"/>
            <a:r>
              <a:rPr lang="en-US" dirty="0"/>
              <a:t>Fark</a:t>
            </a:r>
          </a:p>
          <a:p>
            <a:pPr lvl="1"/>
            <a:r>
              <a:rPr lang="en-US" dirty="0"/>
              <a:t>Reddit</a:t>
            </a:r>
          </a:p>
        </p:txBody>
      </p:sp>
      <p:pic>
        <p:nvPicPr>
          <p:cNvPr id="3075" name="Picture 3"/>
          <p:cNvPicPr>
            <a:picLocks noChangeAspect="1" noChangeArrowheads="1"/>
          </p:cNvPicPr>
          <p:nvPr/>
        </p:nvPicPr>
        <p:blipFill rotWithShape="1">
          <a:blip r:embed="rId2" cstate="print"/>
          <a:srcRect l="6552" t="8962" r="8272"/>
          <a:stretch/>
        </p:blipFill>
        <p:spPr bwMode="auto">
          <a:xfrm>
            <a:off x="5562600" y="3505200"/>
            <a:ext cx="2971800" cy="1842532"/>
          </a:xfrm>
          <a:prstGeom prst="rect">
            <a:avLst/>
          </a:prstGeom>
          <a:noFill/>
          <a:ln w="9525">
            <a:noFill/>
            <a:miter lim="800000"/>
            <a:headEnd/>
            <a:tailEnd/>
          </a:ln>
        </p:spPr>
      </p:pic>
      <p:pic>
        <p:nvPicPr>
          <p:cNvPr id="7170" name="Picture 2" descr="http://www.catonmat.net/blog/wp-content/uploads/2008/07/reddit-page-bi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3886200"/>
            <a:ext cx="2847975" cy="240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252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Bookmarking</a:t>
            </a:r>
          </a:p>
        </p:txBody>
      </p:sp>
      <p:sp>
        <p:nvSpPr>
          <p:cNvPr id="3" name="Content Placeholder 2"/>
          <p:cNvSpPr>
            <a:spLocks noGrp="1"/>
          </p:cNvSpPr>
          <p:nvPr>
            <p:ph idx="1"/>
          </p:nvPr>
        </p:nvSpPr>
        <p:spPr>
          <a:xfrm>
            <a:off x="190294" y="1143000"/>
            <a:ext cx="4457906" cy="5318760"/>
          </a:xfrm>
        </p:spPr>
        <p:txBody>
          <a:bodyPr>
            <a:normAutofit fontScale="85000" lnSpcReduction="20000"/>
          </a:bodyPr>
          <a:lstStyle/>
          <a:p>
            <a:pPr marL="0" indent="1588">
              <a:buNone/>
            </a:pPr>
            <a:r>
              <a:rPr lang="en-US" dirty="0"/>
              <a:t>Social Bookmarking sites allow users to bookmark web content for storage, organization and sharing. </a:t>
            </a:r>
          </a:p>
          <a:p>
            <a:endParaRPr lang="en-US" dirty="0"/>
          </a:p>
          <a:p>
            <a:r>
              <a:rPr lang="en-US" dirty="0"/>
              <a:t>These bookmarks can be tagged with metadata to categorize and provide context to the shared content, allowing users to organize information making it easy to search and identify relevant information.</a:t>
            </a:r>
          </a:p>
          <a:p>
            <a:r>
              <a:rPr lang="en-US" dirty="0"/>
              <a:t>Samples</a:t>
            </a:r>
          </a:p>
          <a:p>
            <a:pPr lvl="1"/>
            <a:r>
              <a:rPr lang="en-US" dirty="0"/>
              <a:t>Delicious.com</a:t>
            </a:r>
          </a:p>
          <a:p>
            <a:pPr lvl="1"/>
            <a:r>
              <a:rPr lang="en-US" dirty="0"/>
              <a:t>StumbleUpon.com</a:t>
            </a:r>
          </a:p>
        </p:txBody>
      </p:sp>
      <p:pic>
        <p:nvPicPr>
          <p:cNvPr id="8194" name="Picture 2" descr="http://dist.alternativeto.net/s/50332489-6844-4351-9257-396da6172f57_2_full.png?format=jpg&amp;width=19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43000"/>
            <a:ext cx="4421642"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130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Sharing</a:t>
            </a:r>
          </a:p>
        </p:txBody>
      </p:sp>
      <p:sp>
        <p:nvSpPr>
          <p:cNvPr id="3" name="Content Placeholder 2"/>
          <p:cNvSpPr>
            <a:spLocks noGrp="1"/>
          </p:cNvSpPr>
          <p:nvPr>
            <p:ph idx="1"/>
          </p:nvPr>
        </p:nvSpPr>
        <p:spPr>
          <a:xfrm>
            <a:off x="457200" y="1066800"/>
            <a:ext cx="3505200" cy="5318760"/>
          </a:xfrm>
        </p:spPr>
        <p:txBody>
          <a:bodyPr>
            <a:normAutofit fontScale="77500" lnSpcReduction="20000"/>
          </a:bodyPr>
          <a:lstStyle/>
          <a:p>
            <a:pPr marL="0" indent="1588">
              <a:buNone/>
            </a:pPr>
            <a:r>
              <a:rPr lang="en-US" dirty="0"/>
              <a:t>Media sharing is an umbrella term that refers to the sharing of a variety of media on the web. </a:t>
            </a:r>
          </a:p>
          <a:p>
            <a:pPr marL="0" indent="1588">
              <a:buNone/>
            </a:pPr>
            <a:r>
              <a:rPr lang="en-US" dirty="0"/>
              <a:t>Users share such multimedia content of possible interest to others</a:t>
            </a:r>
          </a:p>
          <a:p>
            <a:r>
              <a:rPr lang="en-US" dirty="0"/>
              <a:t>Samples:</a:t>
            </a:r>
          </a:p>
          <a:p>
            <a:pPr lvl="1"/>
            <a:r>
              <a:rPr lang="en-US" dirty="0"/>
              <a:t>Video Sharing: </a:t>
            </a:r>
          </a:p>
          <a:p>
            <a:pPr lvl="2"/>
            <a:r>
              <a:rPr lang="en-US" dirty="0"/>
              <a:t>YouTube.com</a:t>
            </a:r>
          </a:p>
          <a:p>
            <a:pPr lvl="1"/>
            <a:r>
              <a:rPr lang="en-US" dirty="0"/>
              <a:t>Photo Sharing: </a:t>
            </a:r>
          </a:p>
          <a:p>
            <a:pPr lvl="2"/>
            <a:r>
              <a:rPr lang="en-US" dirty="0"/>
              <a:t>Flickr.com, picasa.com</a:t>
            </a:r>
          </a:p>
          <a:p>
            <a:pPr lvl="1"/>
            <a:r>
              <a:rPr lang="en-US" dirty="0"/>
              <a:t>Document Sharing: </a:t>
            </a:r>
          </a:p>
          <a:p>
            <a:pPr lvl="2"/>
            <a:r>
              <a:rPr lang="en-US" dirty="0"/>
              <a:t>Scribd.com, Slideshare.com</a:t>
            </a:r>
          </a:p>
          <a:p>
            <a:pPr lvl="1"/>
            <a:r>
              <a:rPr lang="en-US" dirty="0"/>
              <a:t>Livecasting:  </a:t>
            </a:r>
          </a:p>
          <a:p>
            <a:pPr lvl="2"/>
            <a:r>
              <a:rPr lang="en-US" dirty="0"/>
              <a:t>Justin.tv, Ustream.com</a:t>
            </a:r>
          </a:p>
          <a:p>
            <a:endParaRPr lang="en-US" dirty="0"/>
          </a:p>
        </p:txBody>
      </p:sp>
      <p:pic>
        <p:nvPicPr>
          <p:cNvPr id="9218" name="Picture 2" descr="https://tech4gamers.com/wp-content/uploads/2015/01/youtube-home.jpg"/>
          <p:cNvPicPr>
            <a:picLocks noChangeAspect="1" noChangeArrowheads="1"/>
          </p:cNvPicPr>
          <p:nvPr/>
        </p:nvPicPr>
        <p:blipFill rotWithShape="1">
          <a:blip r:embed="rId2">
            <a:extLst>
              <a:ext uri="{28A0092B-C50C-407E-A947-70E740481C1C}">
                <a14:useLocalDpi xmlns:a14="http://schemas.microsoft.com/office/drawing/2010/main" val="0"/>
              </a:ext>
            </a:extLst>
          </a:blip>
          <a:srcRect t="3248" b="18805"/>
          <a:stretch/>
        </p:blipFill>
        <p:spPr bwMode="auto">
          <a:xfrm>
            <a:off x="3733800" y="1828800"/>
            <a:ext cx="5307186"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61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4806" y="1065434"/>
            <a:ext cx="6285194" cy="4169474"/>
          </a:xfrm>
        </p:spPr>
      </p:pic>
      <p:sp>
        <p:nvSpPr>
          <p:cNvPr id="7" name="Rounded Rectangle 6"/>
          <p:cNvSpPr/>
          <p:nvPr/>
        </p:nvSpPr>
        <p:spPr>
          <a:xfrm>
            <a:off x="1371600" y="5470525"/>
            <a:ext cx="6248400" cy="914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342900" indent="-342900">
              <a:buFont typeface="Arial" panose="020B0604020202020204" pitchFamily="34" charset="0"/>
              <a:buChar char="•"/>
            </a:pP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How does Facebook use your data?</a:t>
            </a:r>
          </a:p>
          <a:p>
            <a:pPr marL="342900" indent="-342900">
              <a:buFont typeface="Arial" panose="020B0604020202020204" pitchFamily="34" charset="0"/>
              <a:buChar char="•"/>
            </a:pP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Where do you think Facebook can use your data?</a:t>
            </a:r>
          </a:p>
        </p:txBody>
      </p:sp>
    </p:spTree>
    <p:extLst>
      <p:ext uri="{BB962C8B-B14F-4D97-AF65-F5344CB8AC3E}">
        <p14:creationId xmlns:p14="http://schemas.microsoft.com/office/powerpoint/2010/main" val="282783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Opinion, Review, and Ratings Websites</a:t>
            </a:r>
          </a:p>
        </p:txBody>
      </p:sp>
      <p:sp>
        <p:nvSpPr>
          <p:cNvPr id="3" name="Content Placeholder 2"/>
          <p:cNvSpPr>
            <a:spLocks noGrp="1"/>
          </p:cNvSpPr>
          <p:nvPr>
            <p:ph idx="1"/>
          </p:nvPr>
        </p:nvSpPr>
        <p:spPr>
          <a:xfrm>
            <a:off x="304800" y="1066800"/>
            <a:ext cx="3429000" cy="5318760"/>
          </a:xfrm>
        </p:spPr>
        <p:txBody>
          <a:bodyPr>
            <a:normAutofit fontScale="70000" lnSpcReduction="20000"/>
          </a:bodyPr>
          <a:lstStyle/>
          <a:p>
            <a:pPr marL="0" indent="1588">
              <a:buNone/>
            </a:pPr>
            <a:r>
              <a:rPr lang="en-US" dirty="0"/>
              <a:t>Opinion, review, and ratings websites are websites whose primary function is to collect and publish user-submitted content in the form of subjective commentary on existing products, services, entertainment, businesses, places, etc. Some commercial sites may serve a secondary purpose as review sites by publishing product reviews submitted by customers. </a:t>
            </a:r>
          </a:p>
          <a:p>
            <a:r>
              <a:rPr lang="en-US" dirty="0"/>
              <a:t>Examples</a:t>
            </a:r>
          </a:p>
          <a:p>
            <a:pPr lvl="1"/>
            <a:r>
              <a:rPr lang="en-US" dirty="0"/>
              <a:t>Cnet.com</a:t>
            </a:r>
          </a:p>
          <a:p>
            <a:pPr lvl="1"/>
            <a:r>
              <a:rPr lang="en-US" dirty="0"/>
              <a:t>Epinions.com</a:t>
            </a:r>
          </a:p>
          <a:p>
            <a:pPr lvl="1"/>
            <a:r>
              <a:rPr lang="en-US" dirty="0"/>
              <a:t>yelp.com</a:t>
            </a:r>
          </a:p>
          <a:p>
            <a:pPr lvl="1"/>
            <a:r>
              <a:rPr lang="en-US" dirty="0"/>
              <a:t>tripadvisor.com</a:t>
            </a:r>
          </a:p>
        </p:txBody>
      </p:sp>
      <p:pic>
        <p:nvPicPr>
          <p:cNvPr id="10242" name="Picture 2" descr="http://yelp.typepad.com/.a/6a00d83452b44469e2017ee494168d970d-800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066800"/>
            <a:ext cx="5280482" cy="394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92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Socially-Provided Answers</a:t>
            </a:r>
          </a:p>
        </p:txBody>
      </p:sp>
      <p:sp>
        <p:nvSpPr>
          <p:cNvPr id="3" name="Content Placeholder 2"/>
          <p:cNvSpPr>
            <a:spLocks noGrp="1"/>
          </p:cNvSpPr>
          <p:nvPr>
            <p:ph idx="1"/>
          </p:nvPr>
        </p:nvSpPr>
        <p:spPr>
          <a:xfrm>
            <a:off x="457200" y="1066800"/>
            <a:ext cx="3733800" cy="5318760"/>
          </a:xfrm>
        </p:spPr>
        <p:txBody>
          <a:bodyPr>
            <a:normAutofit fontScale="70000" lnSpcReduction="20000"/>
          </a:bodyPr>
          <a:lstStyle/>
          <a:p>
            <a:pPr marL="0" indent="3175">
              <a:buNone/>
            </a:pPr>
            <a:r>
              <a:rPr lang="en-US" dirty="0"/>
              <a:t>In these sites, users who require certain guidance, advice or knowledge can ask questions. Other users from the community can answer these questions based on knowledge acquired from previous experiences, personal opinions or from relevant research.</a:t>
            </a:r>
          </a:p>
          <a:p>
            <a:pPr lvl="1"/>
            <a:r>
              <a:rPr lang="en-US" dirty="0"/>
              <a:t>Unlike review and opinion sites, which contain self-motivated contribution of opinions, answer sites contain knowledge shared in response to a specific query. </a:t>
            </a:r>
          </a:p>
          <a:p>
            <a:r>
              <a:rPr lang="en-US" dirty="0"/>
              <a:t>Samples:</a:t>
            </a:r>
          </a:p>
          <a:p>
            <a:pPr lvl="1"/>
            <a:r>
              <a:rPr lang="en-US" dirty="0"/>
              <a:t>WikiAnswers, Yahoo Answers, Quora</a:t>
            </a:r>
          </a:p>
        </p:txBody>
      </p:sp>
      <p:pic>
        <p:nvPicPr>
          <p:cNvPr id="11266" name="Picture 2" descr="https://blog.kissmetrics.com/wp-content/uploads/2012/02/quora-topic-page-bottom-hal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066800"/>
            <a:ext cx="4687019"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333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Characteristics </a:t>
            </a:r>
          </a:p>
        </p:txBody>
      </p:sp>
      <p:sp>
        <p:nvSpPr>
          <p:cNvPr id="3" name="Content Placeholder 2"/>
          <p:cNvSpPr>
            <a:spLocks noGrp="1"/>
          </p:cNvSpPr>
          <p:nvPr>
            <p:ph idx="1"/>
          </p:nvPr>
        </p:nvSpPr>
        <p:spPr/>
        <p:txBody>
          <a:bodyPr>
            <a:normAutofit fontScale="70000" lnSpcReduction="20000"/>
          </a:bodyPr>
          <a:lstStyle/>
          <a:p>
            <a:r>
              <a:rPr lang="en-US" dirty="0">
                <a:solidFill>
                  <a:srgbClr val="FF0000"/>
                </a:solidFill>
              </a:rPr>
              <a:t>Participation</a:t>
            </a:r>
          </a:p>
          <a:p>
            <a:pPr lvl="1"/>
            <a:r>
              <a:rPr lang="en-US" dirty="0"/>
              <a:t>social media encourages contributions and feedback from everyone who is interested. It blurs the line between media and audience.</a:t>
            </a:r>
          </a:p>
          <a:p>
            <a:r>
              <a:rPr lang="en-US" dirty="0">
                <a:solidFill>
                  <a:srgbClr val="FF0000"/>
                </a:solidFill>
              </a:rPr>
              <a:t>Openness</a:t>
            </a:r>
          </a:p>
          <a:p>
            <a:pPr lvl="1"/>
            <a:r>
              <a:rPr lang="en-US" dirty="0"/>
              <a:t>most social media services are open to feedback and participation. They encourage voting, comments and the sharing of information. There are rarely any barriers to accessing and making use of content – password-protected content is frowned on.</a:t>
            </a:r>
          </a:p>
          <a:p>
            <a:r>
              <a:rPr lang="en-US" dirty="0">
                <a:solidFill>
                  <a:srgbClr val="FF0000"/>
                </a:solidFill>
              </a:rPr>
              <a:t>Conversation</a:t>
            </a:r>
          </a:p>
          <a:p>
            <a:pPr lvl="1"/>
            <a:r>
              <a:rPr lang="en-US" dirty="0"/>
              <a:t>whereas traditional media is about “broadcast” (content transmitted or distributed to an audience) social media is better seen as a two-way conversation.</a:t>
            </a:r>
          </a:p>
          <a:p>
            <a:r>
              <a:rPr lang="en-US" dirty="0">
                <a:solidFill>
                  <a:srgbClr val="FF0000"/>
                </a:solidFill>
              </a:rPr>
              <a:t>Community</a:t>
            </a:r>
          </a:p>
          <a:p>
            <a:pPr lvl="1"/>
            <a:r>
              <a:rPr lang="en-US" dirty="0"/>
              <a:t>social media allows communities to form quickly and communicate effectively. Communities share common interests, such as a love of photography, a political issue or a favorite TV show.</a:t>
            </a:r>
          </a:p>
          <a:p>
            <a:r>
              <a:rPr lang="en-US" dirty="0">
                <a:solidFill>
                  <a:srgbClr val="FF0000"/>
                </a:solidFill>
              </a:rPr>
              <a:t>Connectedness</a:t>
            </a:r>
          </a:p>
          <a:p>
            <a:pPr lvl="1"/>
            <a:r>
              <a:rPr lang="en-US" dirty="0"/>
              <a:t>Most kinds of social media thrive on their connectedness, making use of links to other sites, resources and people.</a:t>
            </a:r>
          </a:p>
        </p:txBody>
      </p:sp>
    </p:spTree>
    <p:extLst>
      <p:ext uri="{BB962C8B-B14F-4D97-AF65-F5344CB8AC3E}">
        <p14:creationId xmlns:p14="http://schemas.microsoft.com/office/powerpoint/2010/main" val="4283851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7"/>
          </p:nvPr>
        </p:nvSpPr>
        <p:spPr>
          <a:xfrm>
            <a:off x="685800" y="1752600"/>
            <a:ext cx="7696200" cy="2438400"/>
          </a:xfrm>
        </p:spPr>
        <p:txBody>
          <a:bodyPr>
            <a:normAutofit/>
          </a:bodyPr>
          <a:lstStyle/>
          <a:p>
            <a:pPr marL="0" indent="0">
              <a:buNone/>
            </a:pPr>
            <a:r>
              <a:rPr lang="en-US" i="1" dirty="0"/>
              <a:t>Social Media Mining </a:t>
            </a:r>
            <a:r>
              <a:rPr lang="en-US" b="0" i="1" dirty="0"/>
              <a:t>is the process of representing, analyzing, and extracting meaningful patterns from social media data</a:t>
            </a:r>
            <a:endParaRPr lang="en-US" i="1" dirty="0"/>
          </a:p>
        </p:txBody>
      </p:sp>
    </p:spTree>
    <p:extLst>
      <p:ext uri="{BB962C8B-B14F-4D97-AF65-F5344CB8AC3E}">
        <p14:creationId xmlns:p14="http://schemas.microsoft.com/office/powerpoint/2010/main" val="284857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Media Mining Challenges</a:t>
            </a:r>
          </a:p>
        </p:txBody>
      </p:sp>
      <p:sp>
        <p:nvSpPr>
          <p:cNvPr id="3" name="Content Placeholder 2"/>
          <p:cNvSpPr>
            <a:spLocks noGrp="1"/>
          </p:cNvSpPr>
          <p:nvPr>
            <p:ph idx="1"/>
          </p:nvPr>
        </p:nvSpPr>
        <p:spPr>
          <a:xfrm>
            <a:off x="304800" y="1066800"/>
            <a:ext cx="8610600" cy="5318760"/>
          </a:xfrm>
        </p:spPr>
        <p:txBody>
          <a:bodyPr>
            <a:normAutofit fontScale="92500" lnSpcReduction="10000"/>
          </a:bodyPr>
          <a:lstStyle/>
          <a:p>
            <a:pPr marL="514350" indent="-514350">
              <a:buFont typeface="+mj-lt"/>
              <a:buAutoNum type="arabicPeriod"/>
            </a:pPr>
            <a:r>
              <a:rPr lang="en-US" b="1" dirty="0"/>
              <a:t>Big Data Paradox</a:t>
            </a:r>
          </a:p>
          <a:p>
            <a:pPr marL="914400" lvl="1" indent="-457200">
              <a:buFont typeface="+mj-lt"/>
              <a:buAutoNum type="arabicPeriod"/>
            </a:pPr>
            <a:r>
              <a:rPr lang="en-US" dirty="0"/>
              <a:t>Social media data is big, yet not evenly distributed. </a:t>
            </a:r>
          </a:p>
          <a:p>
            <a:pPr marL="914400" lvl="1" indent="-457200">
              <a:buFont typeface="+mj-lt"/>
              <a:buAutoNum type="arabicPeriod"/>
            </a:pPr>
            <a:r>
              <a:rPr lang="en-US" dirty="0"/>
              <a:t>Often little data is available for an individual</a:t>
            </a:r>
          </a:p>
          <a:p>
            <a:pPr marL="514350" indent="-514350">
              <a:buFont typeface="+mj-lt"/>
              <a:buAutoNum type="arabicPeriod"/>
            </a:pPr>
            <a:endParaRPr lang="en-US" dirty="0"/>
          </a:p>
          <a:p>
            <a:pPr marL="514350" indent="-514350">
              <a:buFont typeface="+mj-lt"/>
              <a:buAutoNum type="arabicPeriod"/>
            </a:pPr>
            <a:r>
              <a:rPr lang="en-US" b="1" dirty="0"/>
              <a:t>Obtaining Sufficient Samples</a:t>
            </a:r>
          </a:p>
          <a:p>
            <a:pPr marL="914400" lvl="1" indent="-457200">
              <a:buFont typeface="+mj-lt"/>
              <a:buAutoNum type="arabicPeriod"/>
            </a:pPr>
            <a:r>
              <a:rPr lang="en-US" dirty="0"/>
              <a:t>Are our samples reliable representatives of  the full data?</a:t>
            </a:r>
          </a:p>
          <a:p>
            <a:pPr marL="514350" indent="-514350">
              <a:buFont typeface="+mj-lt"/>
              <a:buAutoNum type="arabicPeriod"/>
            </a:pPr>
            <a:endParaRPr lang="en-US" dirty="0"/>
          </a:p>
          <a:p>
            <a:pPr marL="514350" indent="-514350">
              <a:buFont typeface="+mj-lt"/>
              <a:buAutoNum type="arabicPeriod"/>
            </a:pPr>
            <a:r>
              <a:rPr lang="en-US" b="1" dirty="0"/>
              <a:t>Noise Removal Fallacy</a:t>
            </a:r>
          </a:p>
          <a:p>
            <a:pPr marL="914400" lvl="1" indent="-457200">
              <a:buFont typeface="+mj-lt"/>
              <a:buAutoNum type="arabicPeriod"/>
            </a:pPr>
            <a:r>
              <a:rPr lang="en-US" dirty="0"/>
              <a:t>Too much removal makes data more sparse</a:t>
            </a:r>
          </a:p>
          <a:p>
            <a:pPr marL="914400" lvl="1" indent="-457200">
              <a:buFont typeface="+mj-lt"/>
              <a:buAutoNum type="arabicPeriod"/>
            </a:pPr>
            <a:r>
              <a:rPr lang="en-US" dirty="0"/>
              <a:t>Noise definition is relative and complicated and is task-dependent</a:t>
            </a:r>
          </a:p>
          <a:p>
            <a:pPr marL="514350" indent="-514350">
              <a:buFont typeface="+mj-lt"/>
              <a:buAutoNum type="arabicPeriod"/>
            </a:pPr>
            <a:r>
              <a:rPr lang="en-US" b="1" dirty="0"/>
              <a:t>Evaluation Dilemma</a:t>
            </a:r>
          </a:p>
          <a:p>
            <a:pPr marL="914400" lvl="1" indent="-457200">
              <a:buFont typeface="+mj-lt"/>
              <a:buAutoNum type="arabicPeriod"/>
            </a:pPr>
            <a:r>
              <a:rPr lang="en-US" dirty="0"/>
              <a:t>When there is no ground truth, how can you evaluate?</a:t>
            </a:r>
          </a:p>
          <a:p>
            <a:pPr marL="914400" lvl="1" indent="-457200">
              <a:buFont typeface="+mj-lt"/>
              <a:buAutoNum type="arabicPeriod"/>
            </a:pPr>
            <a:endParaRPr lang="en-US" dirty="0"/>
          </a:p>
        </p:txBody>
      </p:sp>
    </p:spTree>
    <p:extLst>
      <p:ext uri="{BB962C8B-B14F-4D97-AF65-F5344CB8AC3E}">
        <p14:creationId xmlns:p14="http://schemas.microsoft.com/office/powerpoint/2010/main" val="2326788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TODO Items</a:t>
            </a:r>
          </a:p>
        </p:txBody>
      </p:sp>
      <p:sp>
        <p:nvSpPr>
          <p:cNvPr id="3" name="Content Placeholder 2"/>
          <p:cNvSpPr>
            <a:spLocks noGrp="1"/>
          </p:cNvSpPr>
          <p:nvPr>
            <p:ph idx="1"/>
          </p:nvPr>
        </p:nvSpPr>
        <p:spPr/>
        <p:txBody>
          <a:bodyPr>
            <a:normAutofit/>
          </a:bodyPr>
          <a:lstStyle/>
          <a:p>
            <a:r>
              <a:rPr lang="en-US" dirty="0"/>
              <a:t>3 To-do items for you:</a:t>
            </a:r>
          </a:p>
          <a:p>
            <a:pPr lvl="1"/>
            <a:endParaRPr lang="en-US" sz="2800" dirty="0"/>
          </a:p>
          <a:p>
            <a:pPr lvl="1"/>
            <a:r>
              <a:rPr lang="en-US" sz="2800" dirty="0"/>
              <a:t>Follow the process on blackboard to obtain my permission </a:t>
            </a:r>
          </a:p>
          <a:p>
            <a:pPr lvl="1"/>
            <a:endParaRPr lang="en-US" sz="2800" dirty="0"/>
          </a:p>
          <a:p>
            <a:pPr lvl="1"/>
            <a:r>
              <a:rPr lang="en-US" sz="2800" dirty="0"/>
              <a:t>Familiarize yourself with blackboard</a:t>
            </a:r>
          </a:p>
          <a:p>
            <a:pPr lvl="1"/>
            <a:endParaRPr lang="en-US" sz="2800" dirty="0"/>
          </a:p>
          <a:p>
            <a:pPr lvl="1"/>
            <a:r>
              <a:rPr lang="en-US" sz="2800" dirty="0"/>
              <a:t>Take the course survey</a:t>
            </a:r>
          </a:p>
          <a:p>
            <a:pPr lvl="1"/>
            <a:endParaRPr lang="en-US" sz="2800" dirty="0"/>
          </a:p>
          <a:p>
            <a:endParaRPr lang="en-US" dirty="0"/>
          </a:p>
        </p:txBody>
      </p:sp>
    </p:spTree>
    <p:extLst>
      <p:ext uri="{BB962C8B-B14F-4D97-AF65-F5344CB8AC3E}">
        <p14:creationId xmlns:p14="http://schemas.microsoft.com/office/powerpoint/2010/main" val="250796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Amazon?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460" y="1066800"/>
            <a:ext cx="7657080" cy="4995645"/>
          </a:xfrm>
        </p:spPr>
      </p:pic>
    </p:spTree>
    <p:extLst>
      <p:ext uri="{BB962C8B-B14F-4D97-AF65-F5344CB8AC3E}">
        <p14:creationId xmlns:p14="http://schemas.microsoft.com/office/powerpoint/2010/main" val="305705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Yelp?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06" y="1066800"/>
            <a:ext cx="7977187" cy="5318125"/>
          </a:xfrm>
        </p:spPr>
      </p:pic>
    </p:spTree>
    <p:extLst>
      <p:ext uri="{BB962C8B-B14F-4D97-AF65-F5344CB8AC3E}">
        <p14:creationId xmlns:p14="http://schemas.microsoft.com/office/powerpoint/2010/main" val="2285393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Twitter?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678" y="1066800"/>
            <a:ext cx="6096643" cy="5318125"/>
          </a:xfrm>
        </p:spPr>
      </p:pic>
    </p:spTree>
    <p:extLst>
      <p:ext uri="{BB962C8B-B14F-4D97-AF65-F5344CB8AC3E}">
        <p14:creationId xmlns:p14="http://schemas.microsoft.com/office/powerpoint/2010/main" val="3598527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p:txBody>
          <a:bodyPr>
            <a:normAutofit/>
          </a:bodyPr>
          <a:lstStyle/>
          <a:p>
            <a:pPr marL="0" indent="0">
              <a:buNone/>
            </a:pPr>
            <a:r>
              <a:rPr lang="en-US" b="1" dirty="0"/>
              <a:t>Social Media Mining</a:t>
            </a:r>
            <a:endParaRPr lang="en-US" sz="2400" b="1" dirty="0"/>
          </a:p>
          <a:p>
            <a:endParaRPr lang="en-US" dirty="0"/>
          </a:p>
          <a:p>
            <a:r>
              <a:rPr lang="en-US" dirty="0"/>
              <a:t>Line number:</a:t>
            </a:r>
          </a:p>
          <a:p>
            <a:pPr lvl="1"/>
            <a:r>
              <a:rPr lang="en-US" dirty="0"/>
              <a:t>CIS 700</a:t>
            </a:r>
          </a:p>
          <a:p>
            <a:r>
              <a:rPr lang="en-US" dirty="0"/>
              <a:t>Priority for students that have taken CIS 787 </a:t>
            </a:r>
          </a:p>
          <a:p>
            <a:pPr lvl="1"/>
            <a:r>
              <a:rPr lang="en-US" dirty="0"/>
              <a:t>See blackboard for more information / Follow the procedure to obtain my signature</a:t>
            </a:r>
          </a:p>
          <a:p>
            <a:r>
              <a:rPr lang="en-US" dirty="0"/>
              <a:t>Classroom and Hours:</a:t>
            </a:r>
          </a:p>
          <a:p>
            <a:pPr lvl="1"/>
            <a:r>
              <a:rPr lang="en-US" dirty="0"/>
              <a:t>CST 3-216, MW 3:45 – 5:05 PM</a:t>
            </a:r>
          </a:p>
          <a:p>
            <a:r>
              <a:rPr lang="en-US" dirty="0"/>
              <a:t>Blackboard:</a:t>
            </a:r>
          </a:p>
          <a:p>
            <a:pPr lvl="1"/>
            <a:r>
              <a:rPr lang="en-US" dirty="0"/>
              <a:t>Everything (slides/homeworks/projects/etc.)</a:t>
            </a:r>
          </a:p>
        </p:txBody>
      </p:sp>
    </p:spTree>
    <p:extLst>
      <p:ext uri="{BB962C8B-B14F-4D97-AF65-F5344CB8AC3E}">
        <p14:creationId xmlns:p14="http://schemas.microsoft.com/office/powerpoint/2010/main" val="3734293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b="1" dirty="0"/>
              <a:t>Instructor: </a:t>
            </a:r>
          </a:p>
          <a:p>
            <a:pPr lvl="1"/>
            <a:r>
              <a:rPr lang="en-US" dirty="0"/>
              <a:t>Reza Zafarani  (rzafaran@syr.edu)</a:t>
            </a:r>
          </a:p>
          <a:p>
            <a:endParaRPr lang="en-US" dirty="0"/>
          </a:p>
          <a:p>
            <a:r>
              <a:rPr lang="en-US" b="1" dirty="0"/>
              <a:t>Office Hours (Starting Jan 28th):</a:t>
            </a:r>
          </a:p>
          <a:p>
            <a:pPr lvl="2"/>
            <a:r>
              <a:rPr lang="de-DE" dirty="0"/>
              <a:t>Thursday 9:00 - 10:00am, CST 4-279</a:t>
            </a:r>
            <a:endParaRPr lang="en-US" dirty="0"/>
          </a:p>
          <a:p>
            <a:pPr lvl="2"/>
            <a:r>
              <a:rPr lang="en-US" dirty="0"/>
              <a:t>Other times: by appointment only</a:t>
            </a:r>
          </a:p>
          <a:p>
            <a:pPr lvl="2"/>
            <a:endParaRPr lang="en-US" dirty="0"/>
          </a:p>
        </p:txBody>
      </p:sp>
    </p:spTree>
    <p:extLst>
      <p:ext uri="{BB962C8B-B14F-4D97-AF65-F5344CB8AC3E}">
        <p14:creationId xmlns:p14="http://schemas.microsoft.com/office/powerpoint/2010/main" val="2759920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Our Course</a:t>
            </a:r>
          </a:p>
        </p:txBody>
      </p:sp>
      <p:sp>
        <p:nvSpPr>
          <p:cNvPr id="3" name="Content Placeholder 2"/>
          <p:cNvSpPr>
            <a:spLocks noGrp="1"/>
          </p:cNvSpPr>
          <p:nvPr>
            <p:ph idx="1"/>
          </p:nvPr>
        </p:nvSpPr>
        <p:spPr>
          <a:xfrm>
            <a:off x="457200" y="1066800"/>
            <a:ext cx="8686800" cy="5318760"/>
          </a:xfrm>
        </p:spPr>
        <p:txBody>
          <a:bodyPr>
            <a:normAutofit fontScale="92500"/>
          </a:bodyPr>
          <a:lstStyle/>
          <a:p>
            <a:r>
              <a:rPr lang="en-US" dirty="0"/>
              <a:t>Understand social aspects of the Web</a:t>
            </a:r>
          </a:p>
          <a:p>
            <a:pPr lvl="1"/>
            <a:r>
              <a:rPr lang="en-US" dirty="0"/>
              <a:t>Social Theories + Social media + Mining</a:t>
            </a:r>
          </a:p>
          <a:p>
            <a:pPr lvl="1"/>
            <a:r>
              <a:rPr lang="en-US" dirty="0"/>
              <a:t>Learn to collect, clean, and represent social media data</a:t>
            </a:r>
          </a:p>
          <a:p>
            <a:pPr lvl="1"/>
            <a:r>
              <a:rPr lang="en-US" dirty="0"/>
              <a:t>How to measure important properties of social media and simulate social media models</a:t>
            </a:r>
          </a:p>
          <a:p>
            <a:pPr lvl="1"/>
            <a:r>
              <a:rPr lang="en-US" dirty="0"/>
              <a:t>Find and analyze communities in social media</a:t>
            </a:r>
          </a:p>
          <a:p>
            <a:pPr lvl="1"/>
            <a:r>
              <a:rPr lang="en-US" dirty="0"/>
              <a:t>Understand how information propagates in social media</a:t>
            </a:r>
          </a:p>
          <a:p>
            <a:pPr lvl="1"/>
            <a:r>
              <a:rPr lang="en-US" dirty="0"/>
              <a:t>Understanding friendships in social media, perform recommendations,  and analyze behavior</a:t>
            </a:r>
          </a:p>
          <a:p>
            <a:r>
              <a:rPr lang="en-US" dirty="0"/>
              <a:t>Study or ask interesting research issues </a:t>
            </a:r>
          </a:p>
          <a:p>
            <a:pPr lvl="1"/>
            <a:r>
              <a:rPr lang="en-US" dirty="0"/>
              <a:t>e.g., start-up ideas / research challenges</a:t>
            </a:r>
          </a:p>
          <a:p>
            <a:r>
              <a:rPr lang="en-US" dirty="0"/>
              <a:t>Learn representative algorithms and tools</a:t>
            </a:r>
          </a:p>
        </p:txBody>
      </p:sp>
    </p:spTree>
    <p:extLst>
      <p:ext uri="{BB962C8B-B14F-4D97-AF65-F5344CB8AC3E}">
        <p14:creationId xmlns:p14="http://schemas.microsoft.com/office/powerpoint/2010/main" val="33919652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DOTS-CONFIG__" val="version3 650 5 516 1 20 19.4 255:0:0 186:0:226 0:128:128 186:223:226 arial"/>
</p:tagLst>
</file>

<file path=ppt/theme/theme1.xml><?xml version="1.0" encoding="utf-8"?>
<a:theme xmlns:a="http://schemas.openxmlformats.org/drawingml/2006/main" name="SocialComputingCourse-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spPr>
      <a:bodyPr/>
      <a:lstStyle>
        <a:defPPr algn="ctr">
          <a:spcBef>
            <a:spcPct val="0"/>
          </a:spcBef>
          <a:defRPr kumimoji="0" sz="6000" b="1" i="0" u="none" strike="noStrike" kern="1200" normalizeH="0" noProof="0" dirty="0" smtClean="0">
            <a:solidFill>
              <a:schemeClr val="bg1"/>
            </a:solidFill>
            <a:uLnTx/>
            <a:uFillTx/>
          </a:defRPr>
        </a:defPPr>
      </a:lstStyle>
      <a:style>
        <a:lnRef idx="1">
          <a:schemeClr val="accent6"/>
        </a:lnRef>
        <a:fillRef idx="3">
          <a:schemeClr val="accent6"/>
        </a:fillRef>
        <a:effectRef idx="2">
          <a:schemeClr val="accent6"/>
        </a:effectRef>
        <a:fontRef idx="minor">
          <a:schemeClr val="lt1"/>
        </a:fontRef>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SocialTemplate</Template>
  <TotalTime>2052</TotalTime>
  <Words>1634</Words>
  <Application>Microsoft Office PowerPoint</Application>
  <PresentationFormat>On-screen Show (4:3)</PresentationFormat>
  <Paragraphs>260</Paragraphs>
  <Slides>35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Cambria Math</vt:lpstr>
      <vt:lpstr>Arial</vt:lpstr>
      <vt:lpstr>Open Sans</vt:lpstr>
      <vt:lpstr>SocialComputingCourse-Template</vt:lpstr>
      <vt:lpstr>Introduction</vt:lpstr>
      <vt:lpstr>Dear instructors/users of these slides:   Please feel free to include these slides in your own material, or modify them as you see fit. If you decide to incorporate these slides into your presentations, please include the following note: </vt:lpstr>
      <vt:lpstr>Facebook</vt:lpstr>
      <vt:lpstr>What about Amazon?</vt:lpstr>
      <vt:lpstr>Yelp?</vt:lpstr>
      <vt:lpstr>Or Twitter?</vt:lpstr>
      <vt:lpstr>Course Information</vt:lpstr>
      <vt:lpstr>Introduction</vt:lpstr>
      <vt:lpstr>Objectives of Our Course</vt:lpstr>
      <vt:lpstr>Course Information</vt:lpstr>
      <vt:lpstr>Overview – Dependency Graph</vt:lpstr>
      <vt:lpstr>Weekly Schedule and Syllabus</vt:lpstr>
      <vt:lpstr>Course Workload and Evaluation </vt:lpstr>
      <vt:lpstr>Academic Integrity</vt:lpstr>
      <vt:lpstr>Text and Reference Books</vt:lpstr>
      <vt:lpstr>Communication Channels and Schedule</vt:lpstr>
      <vt:lpstr>Feedback</vt:lpstr>
      <vt:lpstr>Social Media</vt:lpstr>
      <vt:lpstr>Definition</vt:lpstr>
      <vt:lpstr>PowerPoint Presentation</vt:lpstr>
      <vt:lpstr>Social Media: Examples</vt:lpstr>
      <vt:lpstr>Types of Social Media</vt:lpstr>
      <vt:lpstr>Online Social Networking</vt:lpstr>
      <vt:lpstr>Blogging</vt:lpstr>
      <vt:lpstr>Microblogging</vt:lpstr>
      <vt:lpstr>Wiki</vt:lpstr>
      <vt:lpstr>Social News</vt:lpstr>
      <vt:lpstr>Social Bookmarking</vt:lpstr>
      <vt:lpstr>Media Sharing</vt:lpstr>
      <vt:lpstr>Opinion, Review, and Ratings Websites</vt:lpstr>
      <vt:lpstr>Socially-Provided Answers</vt:lpstr>
      <vt:lpstr>Main Characteristics </vt:lpstr>
      <vt:lpstr>PowerPoint Presentation</vt:lpstr>
      <vt:lpstr>Social Media Mining Challenges</vt:lpstr>
      <vt:lpstr>TODO Items</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Mining: An Introduction</dc:title>
  <dc:subject>Introduction</dc:subject>
  <dc:creator>Reza Zafarani</dc:creator>
  <cp:keywords>Social Media Mining; SMM</cp:keywords>
  <dc:description>R. Zafarani, M. A. Abbasi, and H. Liu, Social Media Mining: An Introduction, Cambridge University Press, 2014. _x000d_
Free book and slides at http://socialmediamining.info/</dc:description>
  <cp:lastModifiedBy>Reza Zafarani</cp:lastModifiedBy>
  <cp:revision>3</cp:revision>
  <cp:lastPrinted>2012-08-17T16:28:21Z</cp:lastPrinted>
  <dcterms:created xsi:type="dcterms:W3CDTF">2013-08-25T00:17:48Z</dcterms:created>
  <dcterms:modified xsi:type="dcterms:W3CDTF">2017-04-19T03:33:30Z</dcterms:modified>
  <cp:category>Social Media Mining</cp:category>
  <cp:version>May 2017</cp:version>
</cp:coreProperties>
</file>